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8" r:id="rId3"/>
    <p:sldId id="287" r:id="rId4"/>
    <p:sldId id="259" r:id="rId5"/>
    <p:sldId id="284" r:id="rId6"/>
    <p:sldId id="282" r:id="rId7"/>
    <p:sldId id="277" r:id="rId8"/>
    <p:sldId id="283" r:id="rId9"/>
    <p:sldId id="267" r:id="rId10"/>
    <p:sldId id="289" r:id="rId11"/>
    <p:sldId id="290" r:id="rId12"/>
    <p:sldId id="264" r:id="rId13"/>
    <p:sldId id="275" r:id="rId14"/>
    <p:sldId id="269" r:id="rId15"/>
    <p:sldId id="270" r:id="rId16"/>
    <p:sldId id="278" r:id="rId17"/>
    <p:sldId id="272" r:id="rId18"/>
    <p:sldId id="273" r:id="rId19"/>
    <p:sldId id="291" r:id="rId20"/>
    <p:sldId id="276" r:id="rId21"/>
    <p:sldId id="279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5434-150B-4EC2-B300-D15EC33E7FAF}" type="datetimeFigureOut">
              <a:rPr lang="sr-Latn-CS" smtClean="0"/>
              <a:t>19.2.2019.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906F-DF96-490F-8D13-5F58476DEE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007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427D29-FFA6-46B6-8796-749D318E3078}" type="datetimeFigureOut">
              <a:rPr lang="hr-HR" smtClean="0"/>
              <a:pPr/>
              <a:t>19.2.2019.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A18563-D2FF-4F33-B7A3-FA3386ACC8A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erilica_rublja" TargetMode="External"/><Relationship Id="rId2" Type="http://schemas.openxmlformats.org/officeDocument/2006/relationships/hyperlink" Target="https://hr.wikipedia.org/wiki/Hladnj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Grijanje" TargetMode="External"/><Relationship Id="rId5" Type="http://schemas.openxmlformats.org/officeDocument/2006/relationships/hyperlink" Target="https://hr.wikipedia.org/wiki/Perilica_posu%C4%91a" TargetMode="External"/><Relationship Id="rId4" Type="http://schemas.openxmlformats.org/officeDocument/2006/relationships/hyperlink" Target="https://hr.wikipedia.org/wiki/Televizo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Energetska_u%C4%8Dinkovitost" TargetMode="External"/><Relationship Id="rId3" Type="http://schemas.openxmlformats.org/officeDocument/2006/relationships/hyperlink" Target="https://hr.wikipedia.org/wiki/Hidroenergija" TargetMode="External"/><Relationship Id="rId7" Type="http://schemas.openxmlformats.org/officeDocument/2006/relationships/hyperlink" Target="https://hr.wikipedia.org/wiki/Elektrane_na_plimu_i_oseku" TargetMode="External"/><Relationship Id="rId2" Type="http://schemas.openxmlformats.org/officeDocument/2006/relationships/hyperlink" Target="https://hr.wikipedia.org/wiki/Obnovljiva_energ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Elektrane_na_valove" TargetMode="External"/><Relationship Id="rId5" Type="http://schemas.openxmlformats.org/officeDocument/2006/relationships/hyperlink" Target="https://hr.wikipedia.org/wiki/Sun%C4%8Deva_energija" TargetMode="External"/><Relationship Id="rId4" Type="http://schemas.openxmlformats.org/officeDocument/2006/relationships/hyperlink" Target="https://hr.wikipedia.org/wiki/Energija_vjetr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Važnost štednje energije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b="1" dirty="0" smtClean="0"/>
          </a:p>
          <a:p>
            <a:r>
              <a:rPr lang="hr-HR" b="1" dirty="0" smtClean="0"/>
              <a:t>Projekt: Korištenje rasvjetnih tijela u kućanstvu</a:t>
            </a:r>
            <a:endParaRPr lang="hr-HR" b="1" dirty="0"/>
          </a:p>
        </p:txBody>
      </p:sp>
      <p:pic>
        <p:nvPicPr>
          <p:cNvPr id="4" name="Picture 3" descr="C:\Users\Korisnik\Desktop\logo_erasm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548680"/>
            <a:ext cx="2148424" cy="857257"/>
          </a:xfrm>
          <a:prstGeom prst="rect">
            <a:avLst/>
          </a:prstGeom>
          <a:noFill/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77" y="44624"/>
            <a:ext cx="3084778" cy="2181039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251520" y="2967335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SCHOOL DOBRI – SPLIT, CROATIA</a:t>
            </a:r>
          </a:p>
          <a:p>
            <a:pPr algn="ctr"/>
            <a:endParaRPr lang="hr-HR" b="1" dirty="0"/>
          </a:p>
          <a:p>
            <a:pPr algn="ctr"/>
            <a:r>
              <a:rPr lang="hr-HR" b="1" dirty="0"/>
              <a:t>Split, 2019.  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 rot="10800000" flipV="1">
            <a:off x="335486" y="4876559"/>
            <a:ext cx="4304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latin typeface="Berlin Sans FB" panose="020E0602020502020306" pitchFamily="34" charset="0"/>
                <a:cs typeface="Aharoni" pitchFamily="2" charset="-79"/>
              </a:rPr>
              <a:t>Future, </a:t>
            </a:r>
            <a:r>
              <a:rPr lang="hr-HR" b="1" dirty="0" err="1">
                <a:latin typeface="Berlin Sans FB" panose="020E0602020502020306" pitchFamily="34" charset="0"/>
                <a:cs typeface="Aharoni" pitchFamily="2" charset="-79"/>
              </a:rPr>
              <a:t>work</a:t>
            </a:r>
            <a:r>
              <a:rPr lang="hr-HR" b="1" dirty="0">
                <a:latin typeface="Berlin Sans FB" panose="020E0602020502020306" pitchFamily="34" charset="0"/>
                <a:cs typeface="Aharoni" pitchFamily="2" charset="-79"/>
              </a:rPr>
              <a:t>, home – </a:t>
            </a:r>
            <a:r>
              <a:rPr lang="hr-HR" b="1" dirty="0" err="1">
                <a:latin typeface="Berlin Sans FB" panose="020E0602020502020306" pitchFamily="34" charset="0"/>
                <a:cs typeface="Aharoni" pitchFamily="2" charset="-79"/>
              </a:rPr>
              <a:t>today’s</a:t>
            </a:r>
            <a:r>
              <a:rPr lang="hr-HR" b="1" dirty="0">
                <a:latin typeface="Berlin Sans FB" panose="020E0602020502020306" pitchFamily="34" charset="0"/>
                <a:cs typeface="Aharoni" pitchFamily="2" charset="-79"/>
              </a:rPr>
              <a:t> </a:t>
            </a:r>
            <a:r>
              <a:rPr lang="hr-HR" b="1" dirty="0" err="1">
                <a:latin typeface="Berlin Sans FB" panose="020E0602020502020306" pitchFamily="34" charset="0"/>
                <a:cs typeface="Aharoni" pitchFamily="2" charset="-79"/>
              </a:rPr>
              <a:t>planning</a:t>
            </a:r>
            <a:r>
              <a:rPr lang="hr-HR" b="1" dirty="0">
                <a:latin typeface="Berlin Sans FB" panose="020E0602020502020306" pitchFamily="34" charset="0"/>
                <a:cs typeface="Aharoni" pitchFamily="2" charset="-79"/>
              </a:rPr>
              <a:t>, </a:t>
            </a:r>
            <a:r>
              <a:rPr lang="hr-HR" b="1" dirty="0" err="1">
                <a:latin typeface="Berlin Sans FB" panose="020E0602020502020306" pitchFamily="34" charset="0"/>
                <a:cs typeface="Aharoni" pitchFamily="2" charset="-79"/>
              </a:rPr>
              <a:t>tomorrow’s</a:t>
            </a:r>
            <a:r>
              <a:rPr lang="hr-HR" b="1" dirty="0">
                <a:latin typeface="Berlin Sans FB" panose="020E0602020502020306" pitchFamily="34" charset="0"/>
                <a:cs typeface="Aharoni" pitchFamily="2" charset="-79"/>
              </a:rPr>
              <a:t> </a:t>
            </a:r>
            <a:r>
              <a:rPr lang="hr-HR" b="1" dirty="0" err="1">
                <a:latin typeface="Berlin Sans FB" panose="020E0602020502020306" pitchFamily="34" charset="0"/>
                <a:cs typeface="Aharoni" pitchFamily="2" charset="-79"/>
              </a:rPr>
              <a:t>realization</a:t>
            </a:r>
            <a:endParaRPr lang="hr-HR" b="1" dirty="0">
              <a:latin typeface="Berlin Sans FB" panose="020E0602020502020306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41601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536504" cy="3960440"/>
          </a:xfrm>
        </p:spPr>
      </p:pic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4716016" y="1916833"/>
            <a:ext cx="3888432" cy="2736304"/>
          </a:xfrm>
        </p:spPr>
        <p:txBody>
          <a:bodyPr>
            <a:normAutofit lnSpcReduction="10000"/>
          </a:bodyPr>
          <a:lstStyle/>
          <a:p>
            <a:r>
              <a:rPr lang="vi-VN" sz="1800" dirty="0"/>
              <a:t>Sustavi pametne kuće integriraju sustav grijanja, hlađenja, protuprovalni i protupožarni sustav, kućnu rasvjetu, audio/video sustav u jedinstvenu cjelinu koja omogućuje optimalno korištenje energije i komforno upravljanje kućom.</a:t>
            </a:r>
            <a:endParaRPr lang="hr-HR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936104"/>
          </a:xfrm>
        </p:spPr>
        <p:txBody>
          <a:bodyPr>
            <a:normAutofit/>
          </a:bodyPr>
          <a:lstStyle/>
          <a:p>
            <a:r>
              <a:rPr lang="hr-HR" dirty="0" smtClean="0"/>
              <a:t>Pametne kuće ..?? </a:t>
            </a:r>
            <a:endParaRPr lang="hr-HR" dirty="0"/>
          </a:p>
        </p:txBody>
      </p:sp>
      <p:sp>
        <p:nvSpPr>
          <p:cNvPr id="6" name="Sunce 5"/>
          <p:cNvSpPr/>
          <p:nvPr/>
        </p:nvSpPr>
        <p:spPr>
          <a:xfrm>
            <a:off x="6372200" y="84185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4966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Zgrade/kuće </a:t>
            </a:r>
            <a:r>
              <a:rPr lang="hr-H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koje same namiruju svoje energetske potrebe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384376" cy="309634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2936"/>
            <a:ext cx="3743399" cy="3024336"/>
          </a:xfrm>
        </p:spPr>
      </p:pic>
    </p:spTree>
    <p:extLst>
      <p:ext uri="{BB962C8B-B14F-4D97-AF65-F5344CB8AC3E}">
        <p14:creationId xmlns:p14="http://schemas.microsoft.com/office/powerpoint/2010/main" val="17352274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785794"/>
            <a:ext cx="7024744" cy="100013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Potrošnja električne energije u kućanstvima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857364"/>
            <a:ext cx="6777317" cy="4357718"/>
          </a:xfrm>
        </p:spPr>
        <p:txBody>
          <a:bodyPr>
            <a:normAutofit/>
          </a:bodyPr>
          <a:lstStyle/>
          <a:p>
            <a:r>
              <a:rPr lang="hr-HR" sz="1900" dirty="0" smtClean="0"/>
              <a:t>V</a:t>
            </a:r>
            <a:r>
              <a:rPr lang="vi-VN" sz="1900" dirty="0" smtClean="0"/>
              <a:t>ećina </a:t>
            </a:r>
            <a:r>
              <a:rPr lang="vi-VN" sz="1900" dirty="0"/>
              <a:t>kućanstva u Hrvatskoj opremljena je štednjakom, </a:t>
            </a:r>
            <a:r>
              <a:rPr lang="vi-VN" sz="1900" dirty="0">
                <a:hlinkClick r:id="rId2" tooltip="Hladnjak"/>
              </a:rPr>
              <a:t>hladnjakom</a:t>
            </a:r>
            <a:r>
              <a:rPr lang="vi-VN" sz="1900" dirty="0"/>
              <a:t>, ledenicom za duboko zamrzavanje, </a:t>
            </a:r>
            <a:r>
              <a:rPr lang="vi-VN" sz="1900" dirty="0">
                <a:hlinkClick r:id="rId3" tooltip="Perilica rublja"/>
              </a:rPr>
              <a:t>perilicom rublja</a:t>
            </a:r>
            <a:r>
              <a:rPr lang="vi-VN" sz="1900" dirty="0"/>
              <a:t>, </a:t>
            </a:r>
            <a:r>
              <a:rPr lang="vi-VN" sz="1900" dirty="0" smtClean="0"/>
              <a:t>bojlero</a:t>
            </a:r>
            <a:r>
              <a:rPr lang="hr-HR" sz="1900" dirty="0" smtClean="0"/>
              <a:t>m</a:t>
            </a:r>
            <a:r>
              <a:rPr lang="vi-VN" sz="1900" dirty="0" smtClean="0"/>
              <a:t>,</a:t>
            </a:r>
            <a:r>
              <a:rPr lang="vi-VN" sz="1900" dirty="0"/>
              <a:t> </a:t>
            </a:r>
            <a:r>
              <a:rPr lang="vi-VN" sz="1900" dirty="0">
                <a:hlinkClick r:id="rId4" tooltip="Televizor"/>
              </a:rPr>
              <a:t>televizorom</a:t>
            </a:r>
            <a:r>
              <a:rPr lang="vi-VN" sz="1900" dirty="0"/>
              <a:t> i </a:t>
            </a:r>
            <a:r>
              <a:rPr lang="vi-VN" sz="1900" dirty="0" smtClean="0"/>
              <a:t>radioprijemnikom</a:t>
            </a:r>
            <a:r>
              <a:rPr lang="hr-HR" sz="1900" dirty="0" smtClean="0"/>
              <a:t>, </a:t>
            </a:r>
            <a:r>
              <a:rPr lang="vi-VN" sz="1900" dirty="0" smtClean="0"/>
              <a:t>sušilic</a:t>
            </a:r>
            <a:r>
              <a:rPr lang="hr-HR" sz="1900" dirty="0" smtClean="0"/>
              <a:t>om</a:t>
            </a:r>
            <a:r>
              <a:rPr lang="vi-VN" sz="1900" dirty="0" smtClean="0"/>
              <a:t> </a:t>
            </a:r>
            <a:r>
              <a:rPr lang="vi-VN" sz="1900" dirty="0"/>
              <a:t>rublja, </a:t>
            </a:r>
            <a:r>
              <a:rPr lang="vi-VN" sz="1900" dirty="0" smtClean="0">
                <a:hlinkClick r:id="rId5" tooltip="Perilica posuđa"/>
              </a:rPr>
              <a:t>perilic</a:t>
            </a:r>
            <a:r>
              <a:rPr lang="hr-HR" sz="1900" dirty="0" smtClean="0">
                <a:hlinkClick r:id="rId5" tooltip="Perilica posuđa"/>
              </a:rPr>
              <a:t>om</a:t>
            </a:r>
            <a:r>
              <a:rPr lang="vi-VN" sz="1900" dirty="0" smtClean="0">
                <a:hlinkClick r:id="rId5" tooltip="Perilica posuđa"/>
              </a:rPr>
              <a:t> </a:t>
            </a:r>
            <a:r>
              <a:rPr lang="vi-VN" sz="1900" dirty="0">
                <a:hlinkClick r:id="rId5" tooltip="Perilica posuđa"/>
              </a:rPr>
              <a:t>posuđa</a:t>
            </a:r>
            <a:r>
              <a:rPr lang="vi-VN" sz="1900" dirty="0"/>
              <a:t>, </a:t>
            </a:r>
            <a:r>
              <a:rPr lang="vi-VN" sz="1900" dirty="0" smtClean="0"/>
              <a:t>mikrovaln</a:t>
            </a:r>
            <a:r>
              <a:rPr lang="hr-HR" sz="1900" dirty="0" smtClean="0"/>
              <a:t>om</a:t>
            </a:r>
            <a:r>
              <a:rPr lang="vi-VN" sz="1900" dirty="0" smtClean="0"/>
              <a:t> pećnice</a:t>
            </a:r>
            <a:r>
              <a:rPr lang="hr-HR" sz="1900" dirty="0" smtClean="0"/>
              <a:t>om</a:t>
            </a:r>
            <a:r>
              <a:rPr lang="vi-VN" sz="1900" dirty="0" smtClean="0"/>
              <a:t>, osobn</a:t>
            </a:r>
            <a:r>
              <a:rPr lang="hr-HR" sz="1900" dirty="0" smtClean="0"/>
              <a:t>im</a:t>
            </a:r>
            <a:r>
              <a:rPr lang="vi-VN" sz="1900" dirty="0"/>
              <a:t> </a:t>
            </a:r>
            <a:r>
              <a:rPr lang="vi-VN" sz="1900" dirty="0" smtClean="0"/>
              <a:t>računala</a:t>
            </a:r>
            <a:r>
              <a:rPr lang="hr-HR" sz="1900" dirty="0" smtClean="0"/>
              <a:t>om</a:t>
            </a:r>
            <a:r>
              <a:rPr lang="vi-VN" sz="1900" dirty="0" smtClean="0"/>
              <a:t>, </a:t>
            </a:r>
            <a:r>
              <a:rPr lang="vi-VN" sz="1900" dirty="0"/>
              <a:t>te </a:t>
            </a:r>
            <a:r>
              <a:rPr lang="hr-HR" sz="1900" dirty="0" smtClean="0"/>
              <a:t>klima uređajima</a:t>
            </a:r>
            <a:r>
              <a:rPr lang="vi-VN" sz="1900" dirty="0" smtClean="0"/>
              <a:t>.</a:t>
            </a:r>
            <a:endParaRPr lang="hr-HR" sz="1900" dirty="0" smtClean="0"/>
          </a:p>
          <a:p>
            <a:endParaRPr lang="vi-VN" sz="1900" dirty="0"/>
          </a:p>
          <a:p>
            <a:r>
              <a:rPr lang="vi-VN" sz="1900" dirty="0"/>
              <a:t>Jedna trećina (33%) ukupno utrošene električne energije u hrvatskim kućanstvima koristi za </a:t>
            </a:r>
            <a:r>
              <a:rPr lang="vi-VN" sz="1900" dirty="0">
                <a:hlinkClick r:id="rId6" tooltip="Grijanje"/>
              </a:rPr>
              <a:t>grijanje</a:t>
            </a:r>
            <a:r>
              <a:rPr lang="vi-VN" sz="1900" dirty="0"/>
              <a:t> prostora i </a:t>
            </a:r>
            <a:r>
              <a:rPr lang="vi-VN" sz="1900" dirty="0" smtClean="0"/>
              <a:t>pripremu </a:t>
            </a:r>
            <a:r>
              <a:rPr lang="vi-VN" sz="1900" dirty="0"/>
              <a:t>tople vode.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88171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uštedjeti energiju u </a:t>
            </a:r>
            <a:r>
              <a:rPr lang="hr-HR" dirty="0" smtClean="0"/>
              <a:t>kućanstvu 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5112568" cy="2208829"/>
          </a:xfrm>
        </p:spPr>
      </p:pic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004048" y="2348880"/>
            <a:ext cx="3419856" cy="3493008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13395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857232"/>
            <a:ext cx="7024744" cy="57150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Grijanje i klima uređaji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500174"/>
            <a:ext cx="6777317" cy="433245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hr-H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vi-VN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zimskim mjesecima </a:t>
            </a:r>
            <a:r>
              <a:rPr lang="vi-VN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uputno temperaturu grijanja smanjiti na </a:t>
            </a:r>
            <a:r>
              <a:rPr lang="vi-VN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maksimalno 20 - 22°C</a:t>
            </a:r>
            <a:r>
              <a:rPr lang="vi-VN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uz održavanje dovoljne vlažnosti zraka</a:t>
            </a:r>
            <a:r>
              <a:rPr lang="vi-VN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vi-VN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vi-VN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vi-VN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ljetnim mjesecima, pak, nije uputno držati temperaturu hlađenja ispod </a:t>
            </a:r>
            <a:r>
              <a:rPr lang="vi-VN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26°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</a:t>
            </a:r>
            <a:endParaRPr lang="hr-H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>
              <a:buNone/>
            </a:pPr>
            <a:endParaRPr lang="hr-H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8433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Kućanski aparati i sitna elektronika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214554"/>
            <a:ext cx="6777317" cy="392909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hr-HR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Hranu koju namjeravate spremiti u </a:t>
            </a:r>
            <a:r>
              <a:rPr lang="hr-HR" sz="1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hladnjak </a:t>
            </a:r>
            <a:r>
              <a:rPr lang="hr-HR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uputno je prvo ohladiti na sobnu temperaturu. Isto tako, prije otvaranja vrata hladnjaka razmislite o tome što ćete uzeti iz njega i tek onda ih otvorite. Ljeti čuvajte bocu s vodom u hladnjaku umjesto puštanja vode iz slavine dok se ne ohladi.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3731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85926"/>
            <a:ext cx="6777317" cy="404670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Perilica rublja i suđa -</a:t>
            </a:r>
            <a:r>
              <a:rPr lang="vi-VN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uputno pokretati ih pune, a ne poluprazne..</a:t>
            </a:r>
            <a:r>
              <a:rPr lang="hr-H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r-H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Kod kuhanja na struju dobar je savjet kuhanje s poklopcem što dovodi do </a:t>
            </a:r>
            <a:r>
              <a:rPr lang="vi-VN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 posto </a:t>
            </a:r>
            <a:r>
              <a:rPr lang="vi-VN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uštede energije. </a:t>
            </a:r>
            <a:r>
              <a:rPr lang="hr-HR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vi-VN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reba upotrebljavati posude s ravnim i glatkim dnom.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/>
          </a:bodyPr>
          <a:lstStyle/>
          <a:p>
            <a:r>
              <a:rPr lang="hr-H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vi-VN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vi-VN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držite uređaje u </a:t>
            </a:r>
            <a:r>
              <a:rPr lang="vi-VN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stand-by</a:t>
            </a:r>
            <a:r>
              <a:rPr lang="vi-VN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načinu rada i redovito izvucite punjače za mobitele iz utičnice kad ih ne </a:t>
            </a:r>
            <a:r>
              <a:rPr lang="vi-VN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koriste.</a:t>
            </a:r>
            <a:r>
              <a:rPr lang="vi-VN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hr-H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vi-VN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odite </a:t>
            </a:r>
            <a:r>
              <a:rPr lang="vi-VN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računa o skupljoj i jeftinijom tarifi struje. </a:t>
            </a:r>
            <a:r>
              <a:rPr lang="vi-VN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Jeftiniju </a:t>
            </a:r>
            <a:r>
              <a:rPr lang="vi-VN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tarifu iskoristite za uključivanje perilice odjeće, suđa ili sušilice, a ako vam se ne spava, možete i dio odjeće </a:t>
            </a:r>
            <a:r>
              <a:rPr lang="vi-VN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opeglati</a:t>
            </a:r>
            <a:r>
              <a:rPr lang="hr-H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hr-HR" sz="22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</a:t>
            </a:r>
            <a:endParaRPr lang="vi-VN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6493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3744534" cy="5040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Rasvjeta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340768"/>
            <a:ext cx="7488948" cy="48965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Rasvjeta u kućanstvima troši 10 do 15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marL="68580" indent="0"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električne energije. 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>
              <a:buNone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Klasične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žarulje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zamijeniti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štednim.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Zbog minimalne upotrebe energije te žarulje gube bitno manje energije na isijavanje topline, a pritom daju jednaku količinu svjetla.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žarulje uopće se ne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griju i ne isijavaju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toplinu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Uključiti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prije korištenja, isključiti nakon boravka u prostoriji 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Svjetliji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zidovi u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stanovima</a:t>
            </a:r>
            <a:endParaRPr lang="hr-HR" sz="1800" dirty="0" smtClean="0"/>
          </a:p>
          <a:p>
            <a:endParaRPr lang="hr-HR" sz="1800" dirty="0"/>
          </a:p>
        </p:txBody>
      </p:sp>
      <p:pic>
        <p:nvPicPr>
          <p:cNvPr id="1026" name="Picture 2" descr="F:\stednja električne energije\žarulj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3"/>
            <a:ext cx="230425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9404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5544616" cy="1008112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Kako uštedjeti energiju </a:t>
            </a:r>
            <a:r>
              <a:rPr lang="hr-H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r-H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r-H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tijekom </a:t>
            </a:r>
            <a:r>
              <a:rPr lang="hr-H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korištenja računala?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2696"/>
            <a:ext cx="2808312" cy="1728192"/>
          </a:xfrm>
        </p:spPr>
      </p:pic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755576" y="2276872"/>
            <a:ext cx="7309432" cy="4104456"/>
          </a:xfrm>
        </p:spPr>
        <p:txBody>
          <a:bodyPr>
            <a:normAutofit/>
          </a:bodyPr>
          <a:lstStyle/>
          <a:p>
            <a:r>
              <a:rPr lang="vi-VN" sz="1900" dirty="0"/>
              <a:t>Podesite osvjetljenje </a:t>
            </a:r>
            <a:r>
              <a:rPr lang="vi-VN" sz="1900" dirty="0" smtClean="0"/>
              <a:t>monitora</a:t>
            </a:r>
            <a:endParaRPr lang="hr-HR" sz="1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Koristite LCD monitor</a:t>
            </a:r>
          </a:p>
          <a:p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Isključite (</a:t>
            </a:r>
            <a:r>
              <a:rPr lang="vi-VN" sz="1900" dirty="0"/>
              <a:t>Ukoliko nećete biti za računalom više od dva sata, isključite </a:t>
            </a:r>
            <a:r>
              <a:rPr lang="vi-VN" sz="1900" dirty="0" smtClean="0"/>
              <a:t>ga</a:t>
            </a:r>
            <a:r>
              <a:rPr lang="hr-HR" sz="1900" dirty="0" smtClean="0"/>
              <a:t>)</a:t>
            </a:r>
            <a:endParaRPr lang="vi-VN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Isključite punjače iz </a:t>
            </a:r>
            <a:r>
              <a:rPr lang="vi-VN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utičnice</a:t>
            </a:r>
            <a:endParaRPr lang="hr-HR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Reciklirajte stara računala i periferne uređaje</a:t>
            </a:r>
            <a:r>
              <a:rPr lang="vi-VN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br>
              <a:rPr lang="vi-VN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vi-VN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vi-VN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vi-VN" sz="1800" dirty="0"/>
              <a:t/>
            </a:r>
            <a:br>
              <a:rPr lang="vi-VN" sz="1800" dirty="0"/>
            </a:br>
            <a:r>
              <a:rPr lang="vi-VN" sz="1800" dirty="0"/>
              <a:t/>
            </a:r>
            <a:br>
              <a:rPr lang="vi-VN" sz="1800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18283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Koliko sam „zelena ili zelen” ?</a:t>
            </a:r>
            <a:br>
              <a:rPr lang="hr-HR" b="1" dirty="0" smtClean="0"/>
            </a:br>
            <a:r>
              <a:rPr lang="hr-HR" b="1" dirty="0"/>
              <a:t> </a:t>
            </a:r>
            <a:r>
              <a:rPr lang="hr-HR" b="1" dirty="0" smtClean="0"/>
              <a:t> -ispuni test </a:t>
            </a:r>
            <a:r>
              <a:rPr lang="hr-HR" b="1" dirty="0" smtClean="0">
                <a:sym typeface="Wingdings" panose="05000000000000000000" pitchFamily="2" charset="2"/>
              </a:rPr>
              <a:t>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2" y="2323652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26094520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Što ću promijeniti od danas i zašto 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Promjene koje sam odlučio (-</a:t>
            </a:r>
            <a:r>
              <a:rPr lang="hr-H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provesti u svom načinu korištenja električne energije od danas?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196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714488"/>
            <a:ext cx="7024744" cy="857256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HVALA VAM NA PAŽNJI !   </a:t>
            </a:r>
            <a:r>
              <a:rPr lang="hr-HR" sz="2000" b="1" dirty="0" smtClean="0">
                <a:sym typeface="Wingdings" pitchFamily="2" charset="2"/>
              </a:rPr>
              <a:t>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dirty="0" smtClean="0"/>
              <a:t>                                                                    listopad 2017.</a:t>
            </a:r>
            <a:endParaRPr lang="hr-HR" sz="2000" dirty="0"/>
          </a:p>
        </p:txBody>
      </p:sp>
      <p:pic>
        <p:nvPicPr>
          <p:cNvPr id="5" name="Content Placeholder 4" descr="kako-ustedjeti-energiju-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3094" y="2887662"/>
            <a:ext cx="5322112" cy="28987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5976664" cy="4491707"/>
          </a:xfrm>
        </p:spPr>
      </p:pic>
    </p:spTree>
    <p:extLst>
      <p:ext uri="{BB962C8B-B14F-4D97-AF65-F5344CB8AC3E}">
        <p14:creationId xmlns:p14="http://schemas.microsoft.com/office/powerpoint/2010/main" val="14339227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 potrošnju energije odgovorni su svi!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Energija u svim oblicima – električna energija, nafta, ugljen, plin (prirodni i ukapljeni naftni) i voda – koriste se svugdje! </a:t>
            </a:r>
            <a:endParaRPr lang="hr-HR" dirty="0" smtClean="0"/>
          </a:p>
          <a:p>
            <a:r>
              <a:rPr lang="vi-VN" dirty="0" smtClean="0"/>
              <a:t>Koriste je ljudi i uređaji kojima ljudi upravljaju. </a:t>
            </a:r>
            <a:r>
              <a:rPr lang="hr-HR" dirty="0" smtClean="0"/>
              <a:t>G</a:t>
            </a:r>
            <a:r>
              <a:rPr lang="vi-VN" dirty="0" smtClean="0"/>
              <a:t>ospodarenje energijom zahvaća </a:t>
            </a:r>
            <a:r>
              <a:rPr lang="vi-VN" b="1" dirty="0" smtClean="0"/>
              <a:t>sve sudionike</a:t>
            </a:r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3761995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532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43050"/>
            <a:ext cx="6777317" cy="418957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</a:t>
            </a:r>
            <a:r>
              <a:rPr lang="vi-VN" sz="2000" dirty="0" smtClean="0"/>
              <a:t>roizvodnja energije i njezina uporaba značajno </a:t>
            </a:r>
            <a:r>
              <a:rPr lang="vi-VN" sz="2000" b="1" dirty="0" smtClean="0"/>
              <a:t>utječu na okoliš, uzrokujući zagađenja lokalnog i regionalnog karaktera</a:t>
            </a:r>
            <a:r>
              <a:rPr lang="vi-VN" sz="2000" dirty="0" smtClean="0"/>
              <a:t>, ali i svjetske probleme poput globalnog zagrijavanja i  klimatskih promjena. 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</a:rPr>
              <a:t>nergetski sustavi moraju </a:t>
            </a: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se </a:t>
            </a:r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</a:rPr>
              <a:t>razvijati na način koji će omogućiti sigurnu opskrbu energijom </a:t>
            </a: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budućih generacija, a istovremeno minimalno negativno utjecati na okoliš. 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864096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Obnovljivi i neobnovljivi izvori energije</a:t>
            </a: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840760" cy="4392488"/>
          </a:xfrm>
        </p:spPr>
      </p:pic>
    </p:spTree>
    <p:extLst>
      <p:ext uri="{BB962C8B-B14F-4D97-AF65-F5344CB8AC3E}">
        <p14:creationId xmlns:p14="http://schemas.microsoft.com/office/powerpoint/2010/main" val="31873343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1538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Održivi izvori energije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928802"/>
            <a:ext cx="6777317" cy="3903827"/>
          </a:xfrm>
        </p:spPr>
        <p:txBody>
          <a:bodyPr>
            <a:normAutofit/>
          </a:bodyPr>
          <a:lstStyle/>
          <a:p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Održiva energija obuhvaća korištenje </a:t>
            </a:r>
            <a:r>
              <a:rPr lang="hr-HR" b="1" dirty="0">
                <a:latin typeface="Verdana" pitchFamily="34" charset="0"/>
                <a:ea typeface="Verdana" pitchFamily="34" charset="0"/>
                <a:cs typeface="Verdana" pitchFamily="34" charset="0"/>
                <a:hlinkClick r:id="rId2" tooltip="Obnovljiva energija"/>
              </a:rPr>
              <a:t>obnovljive energije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 (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  <a:hlinkClick r:id="rId3" tooltip="Hidroenergija"/>
              </a:rPr>
              <a:t>hidroenergija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  <a:hlinkClick r:id="rId4" tooltip="Energija vjetra"/>
              </a:rPr>
              <a:t>energija vjetra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  <a:hlinkClick r:id="rId5" tooltip="Sunčeva energija"/>
              </a:rPr>
              <a:t>sunčeva energija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  <a:hlinkClick r:id="rId6" tooltip="Elektrane na valove"/>
              </a:rPr>
              <a:t>energija </a:t>
            </a:r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 tooltip="Elektrane na valove"/>
              </a:rPr>
              <a:t>valova</a:t>
            </a:r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  <a:hlinkClick r:id="rId7" tooltip="Elektrane na plimu i oseku"/>
              </a:rPr>
              <a:t>energija plime i </a:t>
            </a:r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7" tooltip="Elektrane na plimu i oseku"/>
              </a:rPr>
              <a:t>oseke</a:t>
            </a:r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…) 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i </a:t>
            </a:r>
            <a:r>
              <a:rPr lang="hr-HR" b="1" dirty="0">
                <a:latin typeface="Verdana" pitchFamily="34" charset="0"/>
                <a:ea typeface="Verdana" pitchFamily="34" charset="0"/>
                <a:cs typeface="Verdana" pitchFamily="34" charset="0"/>
                <a:hlinkClick r:id="rId8" tooltip="Energetska učinkovitost"/>
              </a:rPr>
              <a:t>energetsku učinkovitost</a:t>
            </a:r>
            <a:r>
              <a:rPr lang="hr-H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kod njenog korištenja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9832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419475" cy="218078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4355579" cy="2304256"/>
          </a:xfrm>
        </p:spPr>
      </p:pic>
    </p:spTree>
    <p:extLst>
      <p:ext uri="{BB962C8B-B14F-4D97-AF65-F5344CB8AC3E}">
        <p14:creationId xmlns:p14="http://schemas.microsoft.com/office/powerpoint/2010/main" val="14186036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060848"/>
            <a:ext cx="3816424" cy="3744416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32656"/>
            <a:ext cx="3816424" cy="4752528"/>
          </a:xfrm>
        </p:spPr>
      </p:pic>
    </p:spTree>
    <p:extLst>
      <p:ext uri="{BB962C8B-B14F-4D97-AF65-F5344CB8AC3E}">
        <p14:creationId xmlns:p14="http://schemas.microsoft.com/office/powerpoint/2010/main" val="36196580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337</TotalTime>
  <Words>424</Words>
  <Application>Microsoft Office PowerPoint</Application>
  <PresentationFormat>Prikaz na zaslonu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0" baseType="lpstr">
      <vt:lpstr>Aharoni</vt:lpstr>
      <vt:lpstr>Berlin Sans FB</vt:lpstr>
      <vt:lpstr>Calibri</vt:lpstr>
      <vt:lpstr>Century Gothic</vt:lpstr>
      <vt:lpstr>Courier New</vt:lpstr>
      <vt:lpstr>Verdana</vt:lpstr>
      <vt:lpstr>Wingdings</vt:lpstr>
      <vt:lpstr>Wingdings 2</vt:lpstr>
      <vt:lpstr>Austin</vt:lpstr>
      <vt:lpstr>Važnost štednje energije</vt:lpstr>
      <vt:lpstr>Koliko sam „zelena ili zelen” ?   -ispuni test </vt:lpstr>
      <vt:lpstr>PowerPoint prezentacija</vt:lpstr>
      <vt:lpstr>Za potrošnju energije odgovorni su svi! </vt:lpstr>
      <vt:lpstr>PowerPoint prezentacija</vt:lpstr>
      <vt:lpstr>Obnovljivi i neobnovljivi izvori energije</vt:lpstr>
      <vt:lpstr>Održivi izvori energije</vt:lpstr>
      <vt:lpstr>PowerPoint prezentacija</vt:lpstr>
      <vt:lpstr>PowerPoint prezentacija</vt:lpstr>
      <vt:lpstr>Pametne kuće ..?? </vt:lpstr>
      <vt:lpstr>Zgrade/kuće koje same namiruju svoje energetske potrebe</vt:lpstr>
      <vt:lpstr>Potrošnja električne energije u kućanstvima</vt:lpstr>
      <vt:lpstr>Kako uštedjeti energiju u kućanstvu ?</vt:lpstr>
      <vt:lpstr>Grijanje i klima uređaji</vt:lpstr>
      <vt:lpstr>Kućanski aparati i sitna elektronika</vt:lpstr>
      <vt:lpstr>PowerPoint prezentacija</vt:lpstr>
      <vt:lpstr>PowerPoint prezentacija</vt:lpstr>
      <vt:lpstr>Rasvjeta </vt:lpstr>
      <vt:lpstr>Kako uštedjeti energiju  tijekom korištenja računala?</vt:lpstr>
      <vt:lpstr>Što ću promijeniti od danas i zašto ?</vt:lpstr>
      <vt:lpstr>HVALA VAM NA PAŽNJI !                                                                        listopad 2017.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Važnost štednje energije</dc:title>
  <dc:creator>Korisnik</dc:creator>
  <cp:lastModifiedBy>KATE DAMJANOVIĆ</cp:lastModifiedBy>
  <cp:revision>43</cp:revision>
  <dcterms:created xsi:type="dcterms:W3CDTF">2017-10-19T08:42:09Z</dcterms:created>
  <dcterms:modified xsi:type="dcterms:W3CDTF">2019-02-19T09:22:28Z</dcterms:modified>
</cp:coreProperties>
</file>