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5"/>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95" autoAdjust="0"/>
  </p:normalViewPr>
  <p:slideViewPr>
    <p:cSldViewPr snapToGrid="0">
      <p:cViewPr varScale="1">
        <p:scale>
          <a:sx n="98" d="100"/>
          <a:sy n="98" d="100"/>
        </p:scale>
        <p:origin x="19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8865807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69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08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92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657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56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301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8516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54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71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08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92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417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1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149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02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08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4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29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0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73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35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18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3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Naslovni slajd">
    <p:spTree>
      <p:nvGrpSpPr>
        <p:cNvPr id="1" name="Shape 22"/>
        <p:cNvGrpSpPr/>
        <p:nvPr/>
      </p:nvGrpSpPr>
      <p:grpSpPr>
        <a:xfrm>
          <a:off x="0" y="0"/>
          <a:ext cx="0" cy="0"/>
          <a:chOff x="0" y="0"/>
          <a:chExt cx="0" cy="0"/>
        </a:xfrm>
      </p:grpSpPr>
      <p:grpSp>
        <p:nvGrpSpPr>
          <p:cNvPr id="23" name="Shape 23"/>
          <p:cNvGrpSpPr/>
          <p:nvPr/>
        </p:nvGrpSpPr>
        <p:grpSpPr>
          <a:xfrm>
            <a:off x="-8466" y="-8468"/>
            <a:ext cx="9169804" cy="6874935"/>
            <a:chOff x="-8466" y="-8468"/>
            <a:chExt cx="9169804" cy="6874935"/>
          </a:xfrm>
        </p:grpSpPr>
        <p:cxnSp>
          <p:nvCxnSpPr>
            <p:cNvPr id="24" name="Shape 24"/>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med" len="med"/>
              <a:tailEnd type="none" w="med" len="med"/>
            </a:ln>
          </p:spPr>
        </p:cxnSp>
        <p:cxnSp>
          <p:nvCxnSpPr>
            <p:cNvPr id="25" name="Shape 25"/>
            <p:cNvCxnSpPr/>
            <p:nvPr/>
          </p:nvCxnSpPr>
          <p:spPr>
            <a:xfrm>
              <a:off x="7042707" y="0"/>
              <a:ext cx="1219200" cy="6858000"/>
            </a:xfrm>
            <a:prstGeom prst="straightConnector1">
              <a:avLst/>
            </a:prstGeom>
            <a:noFill/>
            <a:ln w="9525" cap="flat" cmpd="sng">
              <a:solidFill>
                <a:srgbClr val="BFBFBF"/>
              </a:solidFill>
              <a:prstDash val="solid"/>
              <a:round/>
              <a:headEnd type="none" w="med" len="med"/>
              <a:tailEnd type="none" w="med" len="med"/>
            </a:ln>
          </p:spPr>
        </p:cxnSp>
        <p:sp>
          <p:nvSpPr>
            <p:cNvPr id="26" name="Shape 26"/>
            <p:cNvSpPr/>
            <p:nvPr/>
          </p:nvSpPr>
          <p:spPr>
            <a:xfrm>
              <a:off x="6891896" y="1"/>
              <a:ext cx="2269442" cy="6866466"/>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7205158" y="-8467"/>
              <a:ext cx="1948147" cy="6866467"/>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6637896" y="3920066"/>
              <a:ext cx="2513565" cy="2937933"/>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7010429" y="-8467"/>
              <a:ext cx="2142876" cy="6866467"/>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8">
                <a:alpha val="69803"/>
              </a:srgbClr>
            </a:solidFill>
            <a:ln>
              <a:noFill/>
            </a:ln>
          </p:spPr>
        </p:sp>
        <p:sp>
          <p:nvSpPr>
            <p:cNvPr id="30" name="Shape 30"/>
            <p:cNvSpPr/>
            <p:nvPr/>
          </p:nvSpPr>
          <p:spPr>
            <a:xfrm>
              <a:off x="8295776" y="-8467"/>
              <a:ext cx="857530" cy="6866467"/>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9803"/>
              </a:srgb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a:off x="8077231" y="-8468"/>
              <a:ext cx="1066770" cy="6866467"/>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8060297" y="4893733"/>
              <a:ext cx="1094086" cy="1964267"/>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8466" y="-8468"/>
              <a:ext cx="863600" cy="5698067"/>
            </a:xfrm>
            <a:custGeom>
              <a:avLst/>
              <a:gdLst/>
              <a:ahLst/>
              <a:cxnLst/>
              <a:rect l="0" t="0" r="0" b="0"/>
              <a:pathLst>
                <a:path w="120000" h="120000" extrusionOk="0">
                  <a:moveTo>
                    <a:pt x="0" y="178"/>
                  </a:moveTo>
                  <a:lnTo>
                    <a:pt x="120000" y="0"/>
                  </a:lnTo>
                  <a:lnTo>
                    <a:pt x="120000" y="356"/>
                  </a:lnTo>
                  <a:lnTo>
                    <a:pt x="0" y="120000"/>
                  </a:lnTo>
                  <a:lnTo>
                    <a:pt x="0" y="178"/>
                  </a:lnTo>
                  <a:close/>
                </a:path>
              </a:pathLst>
            </a:custGeom>
            <a:solidFill>
              <a:schemeClr val="accent1">
                <a:alpha val="84705"/>
              </a:schemeClr>
            </a:solidFill>
            <a:ln>
              <a:noFill/>
            </a:ln>
          </p:spPr>
        </p:sp>
      </p:grpSp>
      <p:sp>
        <p:nvSpPr>
          <p:cNvPr id="34" name="Shape 34"/>
          <p:cNvSpPr txBox="1">
            <a:spLocks noGrp="1"/>
          </p:cNvSpPr>
          <p:nvPr>
            <p:ph type="ctrTitle"/>
          </p:nvPr>
        </p:nvSpPr>
        <p:spPr>
          <a:xfrm>
            <a:off x="1130595" y="2404534"/>
            <a:ext cx="5826719" cy="1646302"/>
          </a:xfrm>
          <a:prstGeom prst="rect">
            <a:avLst/>
          </a:prstGeom>
          <a:noFill/>
          <a:ln>
            <a:noFill/>
          </a:ln>
        </p:spPr>
        <p:txBody>
          <a:bodyPr wrap="square" lIns="91425" tIns="91425" rIns="91425" bIns="91425" anchor="b" anchorCtr="0"/>
          <a:lstStyle>
            <a:lvl1pPr marL="0" marR="0" lvl="0" indent="0" algn="r" rtl="0">
              <a:spcBef>
                <a:spcPts val="0"/>
              </a:spcBef>
              <a:buClr>
                <a:schemeClr val="accent1"/>
              </a:buClr>
              <a:buSzPct val="100000"/>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5" name="Shape 35"/>
          <p:cNvSpPr txBox="1">
            <a:spLocks noGrp="1"/>
          </p:cNvSpPr>
          <p:nvPr>
            <p:ph type="subTitle" idx="1"/>
          </p:nvPr>
        </p:nvSpPr>
        <p:spPr>
          <a:xfrm>
            <a:off x="1130595" y="4050834"/>
            <a:ext cx="5826719" cy="1096899"/>
          </a:xfrm>
          <a:prstGeom prst="rect">
            <a:avLst/>
          </a:prstGeom>
          <a:noFill/>
          <a:ln>
            <a:noFill/>
          </a:ln>
        </p:spPr>
        <p:txBody>
          <a:bodyPr wrap="square" lIns="91425" tIns="91425" rIns="91425" bIns="91425" anchor="t" anchorCtr="0"/>
          <a:lstStyle>
            <a:lvl1pPr marL="0" marR="0" lvl="0" indent="0" algn="r"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SzPct val="80000"/>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36" name="Shape 36"/>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7" name="Shape 37"/>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8" name="Shape 38"/>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itat s opisom">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774885" y="609600"/>
            <a:ext cx="6072182"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1000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8" name="Shape 98"/>
          <p:cNvSpPr txBox="1">
            <a:spLocks noGrp="1"/>
          </p:cNvSpPr>
          <p:nvPr>
            <p:ph type="body" idx="1"/>
          </p:nvPr>
        </p:nvSpPr>
        <p:spPr>
          <a:xfrm>
            <a:off x="1101074" y="3632200"/>
            <a:ext cx="5419804" cy="381000"/>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80000"/>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9" name="Shape 99"/>
          <p:cNvSpPr txBox="1">
            <a:spLocks noGrp="1"/>
          </p:cNvSpPr>
          <p:nvPr>
            <p:ph type="body" idx="2"/>
          </p:nvPr>
        </p:nvSpPr>
        <p:spPr>
          <a:xfrm>
            <a:off x="609598" y="4470400"/>
            <a:ext cx="6347715" cy="1570962"/>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0" name="Shape 100"/>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Shape 102"/>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
        <p:nvSpPr>
          <p:cNvPr id="103" name="Shape 103"/>
          <p:cNvSpPr txBox="1"/>
          <p:nvPr/>
        </p:nvSpPr>
        <p:spPr>
          <a:xfrm>
            <a:off x="482711" y="790378"/>
            <a:ext cx="457319"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hr-HR" sz="8000">
                <a:solidFill>
                  <a:srgbClr val="BFE471"/>
                </a:solidFill>
                <a:latin typeface="Arial"/>
                <a:ea typeface="Arial"/>
                <a:cs typeface="Arial"/>
                <a:sym typeface="Arial"/>
              </a:rPr>
              <a:t>“</a:t>
            </a:r>
          </a:p>
        </p:txBody>
      </p:sp>
      <p:sp>
        <p:nvSpPr>
          <p:cNvPr id="104" name="Shape 104"/>
          <p:cNvSpPr txBox="1"/>
          <p:nvPr/>
        </p:nvSpPr>
        <p:spPr>
          <a:xfrm>
            <a:off x="6747699" y="2886556"/>
            <a:ext cx="457319"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hr-HR" sz="8000">
                <a:solidFill>
                  <a:srgbClr val="BFE471"/>
                </a:solidFill>
                <a:latin typeface="Arial"/>
                <a:ea typeface="Arial"/>
                <a:cs typeface="Arial"/>
                <a:sym typeface="Arial"/>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Kartica s nazivom">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598" y="1931988"/>
            <a:ext cx="6347715" cy="2595460"/>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1000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7" name="Shape 107"/>
          <p:cNvSpPr txBox="1">
            <a:spLocks noGrp="1"/>
          </p:cNvSpPr>
          <p:nvPr>
            <p:ph type="body" idx="1"/>
          </p:nvPr>
        </p:nvSpPr>
        <p:spPr>
          <a:xfrm>
            <a:off x="609598" y="4527448"/>
            <a:ext cx="6347715"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8" name="Shape 108"/>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9" name="Shape 109"/>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0" name="Shape 110"/>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rtica s nazivom citata">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774885" y="609600"/>
            <a:ext cx="6072182"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1000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609597" y="4013200"/>
            <a:ext cx="6347716" cy="514248"/>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80000"/>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4" name="Shape 114"/>
          <p:cNvSpPr txBox="1">
            <a:spLocks noGrp="1"/>
          </p:cNvSpPr>
          <p:nvPr>
            <p:ph type="body" idx="2"/>
          </p:nvPr>
        </p:nvSpPr>
        <p:spPr>
          <a:xfrm>
            <a:off x="609598" y="4527448"/>
            <a:ext cx="6347715"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5" name="Shape 115"/>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6" name="Shape 116"/>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Shape 117"/>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
        <p:nvSpPr>
          <p:cNvPr id="118" name="Shape 118"/>
          <p:cNvSpPr txBox="1"/>
          <p:nvPr/>
        </p:nvSpPr>
        <p:spPr>
          <a:xfrm>
            <a:off x="482711" y="790378"/>
            <a:ext cx="457319"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hr-HR" sz="8000">
                <a:solidFill>
                  <a:srgbClr val="BFE471"/>
                </a:solidFill>
                <a:latin typeface="Arial"/>
                <a:ea typeface="Arial"/>
                <a:cs typeface="Arial"/>
                <a:sym typeface="Arial"/>
              </a:rPr>
              <a:t>“</a:t>
            </a:r>
          </a:p>
        </p:txBody>
      </p:sp>
      <p:sp>
        <p:nvSpPr>
          <p:cNvPr id="119" name="Shape 119"/>
          <p:cNvSpPr txBox="1"/>
          <p:nvPr/>
        </p:nvSpPr>
        <p:spPr>
          <a:xfrm>
            <a:off x="6747699" y="2886556"/>
            <a:ext cx="457319" cy="584776"/>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hr-HR" sz="8000">
                <a:solidFill>
                  <a:srgbClr val="BFE47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ue ili Fals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15848" y="609600"/>
            <a:ext cx="6341465" cy="3022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1000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2" name="Shape 122"/>
          <p:cNvSpPr txBox="1">
            <a:spLocks noGrp="1"/>
          </p:cNvSpPr>
          <p:nvPr>
            <p:ph type="body" idx="1"/>
          </p:nvPr>
        </p:nvSpPr>
        <p:spPr>
          <a:xfrm>
            <a:off x="609597" y="4013200"/>
            <a:ext cx="6347716" cy="514248"/>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80000"/>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3" name="Shape 123"/>
          <p:cNvSpPr txBox="1">
            <a:spLocks noGrp="1"/>
          </p:cNvSpPr>
          <p:nvPr>
            <p:ph type="body" idx="2"/>
          </p:nvPr>
        </p:nvSpPr>
        <p:spPr>
          <a:xfrm>
            <a:off x="609598" y="4527448"/>
            <a:ext cx="6347715" cy="151391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4" name="Shape 124"/>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Shape 125"/>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6" name="Shape 126"/>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Naslov i okomiti teks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09599" y="609600"/>
            <a:ext cx="6347713"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9" name="Shape 129"/>
          <p:cNvSpPr txBox="1">
            <a:spLocks noGrp="1"/>
          </p:cNvSpPr>
          <p:nvPr>
            <p:ph type="body" idx="1"/>
          </p:nvPr>
        </p:nvSpPr>
        <p:spPr>
          <a:xfrm rot="5400000">
            <a:off x="1843070" y="927120"/>
            <a:ext cx="3880773" cy="6347714"/>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0" name="Shape 130"/>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Shape 131"/>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2" name="Shape 132"/>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Okomiti naslov i teks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rot="5400000">
            <a:off x="3840993" y="2745919"/>
            <a:ext cx="5251451" cy="978812"/>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581386" y="637812"/>
            <a:ext cx="5251451" cy="5195026"/>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6" name="Shape 136"/>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7" name="Shape 137"/>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Shape 138"/>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Sadržaj s opisom">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599" y="1498604"/>
            <a:ext cx="2790182" cy="1278466"/>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100000"/>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body" idx="1"/>
          </p:nvPr>
        </p:nvSpPr>
        <p:spPr>
          <a:xfrm>
            <a:off x="3571275" y="514925"/>
            <a:ext cx="3386037" cy="552643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2" name="Shape 42"/>
          <p:cNvSpPr txBox="1">
            <a:spLocks noGrp="1"/>
          </p:cNvSpPr>
          <p:nvPr>
            <p:ph type="body" idx="2"/>
          </p:nvPr>
        </p:nvSpPr>
        <p:spPr>
          <a:xfrm>
            <a:off x="609599" y="2777069"/>
            <a:ext cx="2790182" cy="2584449"/>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80000"/>
              <a:buFont typeface="Noto Sans Symbols"/>
              <a:buNone/>
              <a:defRPr sz="1400" b="0" i="0" u="none" strike="noStrike" cap="none">
                <a:solidFill>
                  <a:srgbClr val="3F3F3F"/>
                </a:solidFill>
                <a:latin typeface="Trebuchet MS"/>
                <a:ea typeface="Trebuchet MS"/>
                <a:cs typeface="Trebuchet MS"/>
                <a:sym typeface="Trebuchet MS"/>
              </a:defRPr>
            </a:lvl1pPr>
            <a:lvl2pPr marL="342900" marR="0" lvl="1" indent="0" algn="l" rtl="0">
              <a:spcBef>
                <a:spcPts val="1000"/>
              </a:spcBef>
              <a:spcAft>
                <a:spcPts val="0"/>
              </a:spcAft>
              <a:buClr>
                <a:schemeClr val="accent1"/>
              </a:buClr>
              <a:buSzPct val="76363"/>
              <a:buFont typeface="Noto Sans Symbols"/>
              <a:buNone/>
              <a:defRPr sz="1050" b="0" i="0" u="none" strike="noStrike" cap="none">
                <a:solidFill>
                  <a:srgbClr val="3F3F3F"/>
                </a:solidFill>
                <a:latin typeface="Trebuchet MS"/>
                <a:ea typeface="Trebuchet MS"/>
                <a:cs typeface="Trebuchet MS"/>
                <a:sym typeface="Trebuchet MS"/>
              </a:defRPr>
            </a:lvl2pPr>
            <a:lvl3pPr marL="685800" marR="0" lvl="2"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3pPr>
            <a:lvl4pPr marL="1028700" marR="0" lvl="3"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4pPr>
            <a:lvl5pPr marL="1371600" marR="0" lvl="4"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5pPr>
            <a:lvl6pPr marL="1714500" marR="0" lvl="5"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6pPr>
            <a:lvl7pPr marL="2057400" marR="0" lvl="6"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7pPr>
            <a:lvl8pPr marL="2400300" marR="0" lvl="7"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8pPr>
            <a:lvl9pPr marL="2743200" marR="0" lvl="8" indent="0" algn="l" rtl="0">
              <a:spcBef>
                <a:spcPts val="1000"/>
              </a:spcBef>
              <a:spcAft>
                <a:spcPts val="0"/>
              </a:spcAft>
              <a:buClr>
                <a:schemeClr val="accent1"/>
              </a:buClr>
              <a:buSzPct val="75000"/>
              <a:buFont typeface="Noto Sans Symbols"/>
              <a:buNone/>
              <a:defRPr sz="750" b="0" i="0" u="none" strike="noStrike" cap="none">
                <a:solidFill>
                  <a:srgbClr val="3F3F3F"/>
                </a:solidFill>
                <a:latin typeface="Trebuchet MS"/>
                <a:ea typeface="Trebuchet MS"/>
                <a:cs typeface="Trebuchet MS"/>
                <a:sym typeface="Trebuchet MS"/>
              </a:defRPr>
            </a:lvl9pPr>
          </a:lstStyle>
          <a:p>
            <a:endParaRPr/>
          </a:p>
        </p:txBody>
      </p:sp>
      <p:sp>
        <p:nvSpPr>
          <p:cNvPr id="43" name="Shape 43"/>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 name="Shape 44"/>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5" name="Shape 45"/>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599" y="609600"/>
            <a:ext cx="6347713"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5" name="Shape 55"/>
          <p:cNvSpPr txBox="1">
            <a:spLocks noGrp="1"/>
          </p:cNvSpPr>
          <p:nvPr>
            <p:ph type="body" idx="1"/>
          </p:nvPr>
        </p:nvSpPr>
        <p:spPr>
          <a:xfrm>
            <a:off x="609599" y="2160590"/>
            <a:ext cx="6347714" cy="388077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6" name="Shape 56"/>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8" name="Shape 58"/>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Slika s opisom">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599" y="4800600"/>
            <a:ext cx="6347714" cy="566738"/>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100000"/>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1" name="Shape 61"/>
          <p:cNvSpPr>
            <a:spLocks noGrp="1"/>
          </p:cNvSpPr>
          <p:nvPr>
            <p:ph type="pic" idx="2"/>
          </p:nvPr>
        </p:nvSpPr>
        <p:spPr>
          <a:xfrm>
            <a:off x="609599" y="609600"/>
            <a:ext cx="6347714" cy="3845718"/>
          </a:xfrm>
          <a:prstGeom prst="rect">
            <a:avLst/>
          </a:prstGeom>
          <a:noFill/>
          <a:ln>
            <a:noFill/>
          </a:ln>
        </p:spPr>
        <p:txBody>
          <a:bodyPr wrap="square" lIns="91425" tIns="91425" rIns="91425" bIns="91425" anchor="t" anchorCtr="0"/>
          <a:lstStyle>
            <a:lvl1pPr marL="0" marR="0" lvl="0" indent="0" algn="ctr"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62" name="Shape 62"/>
          <p:cNvSpPr txBox="1">
            <a:spLocks noGrp="1"/>
          </p:cNvSpPr>
          <p:nvPr>
            <p:ph type="body" idx="1"/>
          </p:nvPr>
        </p:nvSpPr>
        <p:spPr>
          <a:xfrm>
            <a:off x="609599" y="5367338"/>
            <a:ext cx="6347714" cy="674024"/>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79999"/>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63" name="Shape 63"/>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azno">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Zaglavlje sekcij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598" y="2700868"/>
            <a:ext cx="6347715" cy="1826581"/>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100000"/>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609598" y="4527448"/>
            <a:ext cx="6347715" cy="8604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chemeClr val="accent1"/>
              </a:buClr>
              <a:buSzPct val="80000"/>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73" name="Shape 73"/>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Usporedba">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599" y="609600"/>
            <a:ext cx="6347713"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609599" y="2160983"/>
            <a:ext cx="3090672"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80000"/>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9999"/>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9" name="Shape 79"/>
          <p:cNvSpPr txBox="1">
            <a:spLocks noGrp="1"/>
          </p:cNvSpPr>
          <p:nvPr>
            <p:ph type="body" idx="2"/>
          </p:nvPr>
        </p:nvSpPr>
        <p:spPr>
          <a:xfrm>
            <a:off x="609599" y="2737246"/>
            <a:ext cx="3090672" cy="330411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0" name="Shape 80"/>
          <p:cNvSpPr txBox="1">
            <a:spLocks noGrp="1"/>
          </p:cNvSpPr>
          <p:nvPr>
            <p:ph type="body" idx="3"/>
          </p:nvPr>
        </p:nvSpPr>
        <p:spPr>
          <a:xfrm>
            <a:off x="3866640" y="2160983"/>
            <a:ext cx="3090672" cy="576262"/>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chemeClr val="accent1"/>
              </a:buClr>
              <a:buSzPct val="80000"/>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80000"/>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79999"/>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81" name="Shape 81"/>
          <p:cNvSpPr txBox="1">
            <a:spLocks noGrp="1"/>
          </p:cNvSpPr>
          <p:nvPr>
            <p:ph type="body" idx="4"/>
          </p:nvPr>
        </p:nvSpPr>
        <p:spPr>
          <a:xfrm>
            <a:off x="3866640" y="2737246"/>
            <a:ext cx="3090672" cy="3304117"/>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2" name="Shape 82"/>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Shape 83"/>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4" name="Shape 84"/>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599" y="609600"/>
            <a:ext cx="6347714"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7" name="Shape 87"/>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9" name="Shape 89"/>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aslov i opis">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09600" y="609600"/>
            <a:ext cx="6347714" cy="34036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SzPct val="100000"/>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a:off x="609600" y="4470400"/>
            <a:ext cx="6347714" cy="1570962"/>
          </a:xfrm>
          <a:prstGeom prst="rect">
            <a:avLst/>
          </a:prstGeom>
          <a:noFill/>
          <a:ln>
            <a:noFill/>
          </a:ln>
        </p:spPr>
        <p:txBody>
          <a:bodyPr wrap="square" lIns="91425" tIns="91425" rIns="91425" bIns="91425" anchor="ctr" anchorCtr="0"/>
          <a:lstStyle>
            <a:lvl1pPr marL="0" marR="0" lvl="0" indent="0" algn="l" rtl="0">
              <a:spcBef>
                <a:spcPts val="1000"/>
              </a:spcBef>
              <a:spcAft>
                <a:spcPts val="0"/>
              </a:spcAft>
              <a:buClr>
                <a:schemeClr val="accent1"/>
              </a:buClr>
              <a:buSzPct val="79999"/>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SzPct val="79999"/>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SzPct val="80000"/>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SzPct val="8000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3" name="Shape 93"/>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Shape 95"/>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a:solidFill>
                  <a:schemeClr val="accent1"/>
                </a:solidFill>
                <a:latin typeface="Trebuchet MS"/>
                <a:ea typeface="Trebuchet MS"/>
                <a:cs typeface="Trebuchet MS"/>
                <a:sym typeface="Trebuchet MS"/>
              </a:rPr>
              <a:t>‹#›</a:t>
            </a:fld>
            <a:endParaRPr lang="hr-HR" sz="900">
              <a:solidFill>
                <a:schemeClr val="accent1"/>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8467" y="-8468"/>
            <a:ext cx="9169805" cy="6874935"/>
            <a:chOff x="-8467" y="-8468"/>
            <a:chExt cx="9169805" cy="6874935"/>
          </a:xfrm>
        </p:grpSpPr>
        <p:sp>
          <p:nvSpPr>
            <p:cNvPr id="7" name="Shape 7"/>
            <p:cNvSpPr/>
            <p:nvPr/>
          </p:nvSpPr>
          <p:spPr>
            <a:xfrm>
              <a:off x="-8467" y="4013200"/>
              <a:ext cx="457200" cy="2853267"/>
            </a:xfrm>
            <a:custGeom>
              <a:avLst/>
              <a:gdLst/>
              <a:ahLst/>
              <a:cxnLst/>
              <a:rect l="0" t="0" r="0" b="0"/>
              <a:pathLst>
                <a:path w="120000" h="120000" extrusionOk="0">
                  <a:moveTo>
                    <a:pt x="0" y="0"/>
                  </a:moveTo>
                  <a:lnTo>
                    <a:pt x="120000" y="120000"/>
                  </a:lnTo>
                  <a:lnTo>
                    <a:pt x="0" y="119643"/>
                  </a:lnTo>
                  <a:cubicBezTo>
                    <a:pt x="740" y="80118"/>
                    <a:pt x="1481" y="40593"/>
                    <a:pt x="0" y="0"/>
                  </a:cubicBezTo>
                  <a:close/>
                </a:path>
              </a:pathLst>
            </a:custGeom>
            <a:solidFill>
              <a:schemeClr val="accent1">
                <a:alpha val="84705"/>
              </a:schemeClr>
            </a:solidFill>
            <a:ln>
              <a:noFill/>
            </a:ln>
          </p:spPr>
          <p:txBody>
            <a:bodyPr wrap="square" lIns="91425" tIns="91425" rIns="91425" bIns="91425" anchor="ctr" anchorCtr="0">
              <a:noAutofit/>
            </a:bodyPr>
            <a:lstStyle/>
            <a:p>
              <a:pPr lvl="0">
                <a:spcBef>
                  <a:spcPts val="0"/>
                </a:spcBef>
                <a:buNone/>
              </a:pPr>
              <a:endParaRPr/>
            </a:p>
          </p:txBody>
        </p:sp>
        <p:cxnSp>
          <p:nvCxnSpPr>
            <p:cNvPr id="8" name="Shape 8"/>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med" len="med"/>
              <a:tailEnd type="none" w="med" len="med"/>
            </a:ln>
          </p:spPr>
        </p:cxnSp>
        <p:cxnSp>
          <p:nvCxnSpPr>
            <p:cNvPr id="9" name="Shape 9"/>
            <p:cNvCxnSpPr/>
            <p:nvPr/>
          </p:nvCxnSpPr>
          <p:spPr>
            <a:xfrm>
              <a:off x="7042707" y="0"/>
              <a:ext cx="1219200" cy="6858000"/>
            </a:xfrm>
            <a:prstGeom prst="straightConnector1">
              <a:avLst/>
            </a:prstGeom>
            <a:noFill/>
            <a:ln w="9525" cap="flat" cmpd="sng">
              <a:solidFill>
                <a:srgbClr val="BFBFBF"/>
              </a:solidFill>
              <a:prstDash val="solid"/>
              <a:round/>
              <a:headEnd type="none" w="med" len="med"/>
              <a:tailEnd type="none" w="med" len="med"/>
            </a:ln>
          </p:spPr>
        </p:cxnSp>
        <p:sp>
          <p:nvSpPr>
            <p:cNvPr id="10" name="Shape 10"/>
            <p:cNvSpPr/>
            <p:nvPr/>
          </p:nvSpPr>
          <p:spPr>
            <a:xfrm>
              <a:off x="6891896" y="1"/>
              <a:ext cx="2269442" cy="6866466"/>
            </a:xfrm>
            <a:custGeom>
              <a:avLst/>
              <a:gdLst/>
              <a:ahLst/>
              <a:cxnLst/>
              <a:rect l="0" t="0" r="0" b="0"/>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9803"/>
              </a:schemeClr>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7205158" y="-8467"/>
              <a:ext cx="1948147" cy="6866467"/>
            </a:xfrm>
            <a:custGeom>
              <a:avLst/>
              <a:gdLst/>
              <a:ahLst/>
              <a:cxnLst/>
              <a:rect l="0" t="0" r="0" b="0"/>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6637896" y="3920066"/>
              <a:ext cx="2513565" cy="2937933"/>
            </a:xfrm>
            <a:custGeom>
              <a:avLst/>
              <a:gdLst/>
              <a:ahLst/>
              <a:cxnLst/>
              <a:rect l="0" t="0" r="0" b="0"/>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71764"/>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010429" y="-8467"/>
              <a:ext cx="2142876" cy="6866467"/>
            </a:xfrm>
            <a:custGeom>
              <a:avLst/>
              <a:gdLst/>
              <a:ahLst/>
              <a:cxnLst/>
              <a:rect l="0" t="0" r="0" b="0"/>
              <a:pathLst>
                <a:path w="120000" h="120000" extrusionOk="0">
                  <a:moveTo>
                    <a:pt x="0" y="0"/>
                  </a:moveTo>
                  <a:lnTo>
                    <a:pt x="103976" y="119999"/>
                  </a:lnTo>
                  <a:lnTo>
                    <a:pt x="120000" y="119852"/>
                  </a:lnTo>
                  <a:lnTo>
                    <a:pt x="120000" y="0"/>
                  </a:lnTo>
                  <a:lnTo>
                    <a:pt x="0" y="0"/>
                  </a:lnTo>
                  <a:close/>
                </a:path>
              </a:pathLst>
            </a:custGeom>
            <a:solidFill>
              <a:srgbClr val="3F7818">
                <a:alpha val="69803"/>
              </a:srgbClr>
            </a:solidFill>
            <a:ln>
              <a:noFill/>
            </a:ln>
          </p:spPr>
        </p:sp>
        <p:sp>
          <p:nvSpPr>
            <p:cNvPr id="14" name="Shape 14"/>
            <p:cNvSpPr/>
            <p:nvPr/>
          </p:nvSpPr>
          <p:spPr>
            <a:xfrm>
              <a:off x="8295776" y="-8467"/>
              <a:ext cx="857530" cy="6866467"/>
            </a:xfrm>
            <a:custGeom>
              <a:avLst/>
              <a:gdLst/>
              <a:ahLst/>
              <a:cxnLst/>
              <a:rect l="0" t="0" r="0" b="0"/>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9803"/>
              </a:srgbClr>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8077231" y="-8468"/>
              <a:ext cx="1066770" cy="6866467"/>
            </a:xfrm>
            <a:custGeom>
              <a:avLst/>
              <a:gdLst/>
              <a:ahLst/>
              <a:cxnLst/>
              <a:rect l="0" t="0" r="0" b="0"/>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4705"/>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8060297" y="4893733"/>
              <a:ext cx="1094086" cy="1964267"/>
            </a:xfrm>
            <a:custGeom>
              <a:avLst/>
              <a:gdLst/>
              <a:ahLst/>
              <a:cxnLst/>
              <a:rect l="0" t="0" r="0" b="0"/>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wrap="square" lIns="91425" tIns="91425" rIns="91425" bIns="91425" anchor="ctr" anchorCtr="0">
              <a:noAutofit/>
            </a:bodyPr>
            <a:lstStyle/>
            <a:p>
              <a:pPr lvl="0">
                <a:spcBef>
                  <a:spcPts val="0"/>
                </a:spcBef>
                <a:buNone/>
              </a:pPr>
              <a:endParaRPr/>
            </a:p>
          </p:txBody>
        </p:sp>
      </p:grpSp>
      <p:sp>
        <p:nvSpPr>
          <p:cNvPr id="17" name="Shape 17"/>
          <p:cNvSpPr txBox="1">
            <a:spLocks noGrp="1"/>
          </p:cNvSpPr>
          <p:nvPr>
            <p:ph type="title"/>
          </p:nvPr>
        </p:nvSpPr>
        <p:spPr>
          <a:xfrm>
            <a:off x="609599" y="609600"/>
            <a:ext cx="6347713" cy="1320800"/>
          </a:xfrm>
          <a:prstGeom prst="rect">
            <a:avLst/>
          </a:prstGeom>
          <a:noFill/>
          <a:ln>
            <a:noFill/>
          </a:ln>
        </p:spPr>
        <p:txBody>
          <a:bodyPr wrap="square" lIns="91425" tIns="91425" rIns="91425" bIns="91425" anchor="t" anchorCtr="0"/>
          <a:lstStyle>
            <a:lvl1pPr marL="0" marR="0" lvl="0" indent="0" algn="l" rtl="0">
              <a:spcBef>
                <a:spcPts val="0"/>
              </a:spcBef>
              <a:buClr>
                <a:schemeClr val="accent1"/>
              </a:buClr>
              <a:buSzPct val="100000"/>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8" name="Shape 18"/>
          <p:cNvSpPr txBox="1">
            <a:spLocks noGrp="1"/>
          </p:cNvSpPr>
          <p:nvPr>
            <p:ph type="body" idx="1"/>
          </p:nvPr>
        </p:nvSpPr>
        <p:spPr>
          <a:xfrm>
            <a:off x="609599" y="2160590"/>
            <a:ext cx="6347714" cy="3880773"/>
          </a:xfrm>
          <a:prstGeom prst="rect">
            <a:avLst/>
          </a:prstGeom>
          <a:noFill/>
          <a:ln>
            <a:noFill/>
          </a:ln>
        </p:spPr>
        <p:txBody>
          <a:bodyPr wrap="square"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Shape 19"/>
          <p:cNvSpPr txBox="1">
            <a:spLocks noGrp="1"/>
          </p:cNvSpPr>
          <p:nvPr>
            <p:ph type="dt" idx="10"/>
          </p:nvPr>
        </p:nvSpPr>
        <p:spPr>
          <a:xfrm>
            <a:off x="5405258" y="6041363"/>
            <a:ext cx="684132" cy="365125"/>
          </a:xfrm>
          <a:prstGeom prst="rect">
            <a:avLst/>
          </a:prstGeom>
          <a:noFill/>
          <a:ln>
            <a:noFill/>
          </a:ln>
        </p:spPr>
        <p:txBody>
          <a:bodyPr wrap="square"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Shape 20"/>
          <p:cNvSpPr txBox="1">
            <a:spLocks noGrp="1"/>
          </p:cNvSpPr>
          <p:nvPr>
            <p:ph type="ftr" idx="11"/>
          </p:nvPr>
        </p:nvSpPr>
        <p:spPr>
          <a:xfrm>
            <a:off x="609599" y="6041363"/>
            <a:ext cx="4622973"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Shape 21"/>
          <p:cNvSpPr txBox="1">
            <a:spLocks noGrp="1"/>
          </p:cNvSpPr>
          <p:nvPr>
            <p:ph type="sldNum" idx="12"/>
          </p:nvPr>
        </p:nvSpPr>
        <p:spPr>
          <a:xfrm>
            <a:off x="6444676" y="6041363"/>
            <a:ext cx="512638"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hr-HR" sz="900" b="0" i="0" u="none" strike="noStrike" cap="none">
                <a:solidFill>
                  <a:schemeClr val="accent1"/>
                </a:solidFill>
                <a:latin typeface="Trebuchet MS"/>
                <a:ea typeface="Trebuchet MS"/>
                <a:cs typeface="Trebuchet MS"/>
                <a:sym typeface="Trebuchet MS"/>
              </a:rPr>
              <a:t>‹#›</a:t>
            </a:fld>
            <a:endParaRPr lang="hr-HR" sz="900" b="0" i="0" u="none" strike="noStrike" cap="none">
              <a:solidFill>
                <a:schemeClr val="accen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74469" y="2292719"/>
            <a:ext cx="7289074" cy="1482000"/>
          </a:xfrm>
          <a:prstGeom prst="rect">
            <a:avLst/>
          </a:prstGeom>
          <a:noFill/>
          <a:ln>
            <a:noFill/>
          </a:ln>
        </p:spPr>
        <p:txBody>
          <a:bodyPr wrap="square" lIns="91425" tIns="45700" rIns="91425" bIns="45700" anchor="b" anchorCtr="0">
            <a:noAutofit/>
          </a:bodyPr>
          <a:lstStyle/>
          <a:p>
            <a:pPr marL="0" marR="0" lvl="0" indent="-308610" algn="r" rtl="0">
              <a:spcBef>
                <a:spcPts val="0"/>
              </a:spcBef>
              <a:buClr>
                <a:schemeClr val="accent1"/>
              </a:buClr>
              <a:buSzPct val="99183"/>
              <a:buFont typeface="Trebuchet MS"/>
              <a:buNone/>
            </a:pPr>
            <a:r>
              <a:rPr lang="hr-HR" sz="3600" b="1" i="0" u="none" strike="noStrike" cap="none" dirty="0">
                <a:solidFill>
                  <a:schemeClr val="tx1"/>
                </a:solidFill>
                <a:latin typeface="Trebuchet MS"/>
                <a:ea typeface="Trebuchet MS"/>
                <a:cs typeface="Trebuchet MS"/>
                <a:sym typeface="Trebuchet MS"/>
              </a:rPr>
              <a:t>How do </a:t>
            </a:r>
            <a:r>
              <a:rPr lang="hr-HR" sz="3600" b="1" i="0" u="none" strike="noStrike" cap="none" dirty="0" err="1">
                <a:solidFill>
                  <a:schemeClr val="tx1"/>
                </a:solidFill>
                <a:latin typeface="Trebuchet MS"/>
                <a:ea typeface="Trebuchet MS"/>
                <a:cs typeface="Trebuchet MS"/>
                <a:sym typeface="Trebuchet MS"/>
              </a:rPr>
              <a:t>we</a:t>
            </a:r>
            <a:r>
              <a:rPr lang="hr-HR" sz="3600" b="1" i="0" u="none" strike="noStrike" cap="none" dirty="0">
                <a:solidFill>
                  <a:schemeClr val="tx1"/>
                </a:solidFill>
                <a:latin typeface="Trebuchet MS"/>
                <a:ea typeface="Trebuchet MS"/>
                <a:cs typeface="Trebuchet MS"/>
                <a:sym typeface="Trebuchet MS"/>
              </a:rPr>
              <a:t> live </a:t>
            </a:r>
            <a:r>
              <a:rPr lang="hr-HR" sz="3600" b="1" i="0" u="none" strike="noStrike" cap="none" dirty="0" err="1">
                <a:solidFill>
                  <a:schemeClr val="tx1"/>
                </a:solidFill>
                <a:latin typeface="Trebuchet MS"/>
                <a:ea typeface="Trebuchet MS"/>
                <a:cs typeface="Trebuchet MS"/>
                <a:sym typeface="Trebuchet MS"/>
              </a:rPr>
              <a:t>in</a:t>
            </a:r>
            <a:r>
              <a:rPr lang="hr-HR" sz="3600" b="1" i="0" u="none" strike="noStrike" cap="none" dirty="0">
                <a:solidFill>
                  <a:schemeClr val="tx1"/>
                </a:solidFill>
                <a:latin typeface="Trebuchet MS"/>
                <a:ea typeface="Trebuchet MS"/>
                <a:cs typeface="Trebuchet MS"/>
                <a:sym typeface="Trebuchet MS"/>
              </a:rPr>
              <a:t> </a:t>
            </a:r>
            <a:r>
              <a:rPr lang="hr-HR" sz="3600" b="1" i="0" u="none" strike="noStrike" cap="none" dirty="0" err="1">
                <a:solidFill>
                  <a:schemeClr val="tx1"/>
                </a:solidFill>
                <a:latin typeface="Trebuchet MS"/>
                <a:ea typeface="Trebuchet MS"/>
                <a:cs typeface="Trebuchet MS"/>
                <a:sym typeface="Trebuchet MS"/>
              </a:rPr>
              <a:t>our</a:t>
            </a:r>
            <a:r>
              <a:rPr lang="hr-HR" sz="3600" b="1" i="0" u="none" strike="noStrike" cap="none" dirty="0">
                <a:solidFill>
                  <a:schemeClr val="tx1"/>
                </a:solidFill>
                <a:latin typeface="Trebuchet MS"/>
                <a:ea typeface="Trebuchet MS"/>
                <a:cs typeface="Trebuchet MS"/>
                <a:sym typeface="Trebuchet MS"/>
              </a:rPr>
              <a:t> </a:t>
            </a:r>
            <a:r>
              <a:rPr lang="hr-HR" sz="3600" b="1" i="0" u="none" strike="noStrike" cap="none" dirty="0" err="1">
                <a:solidFill>
                  <a:schemeClr val="tx1"/>
                </a:solidFill>
                <a:latin typeface="Trebuchet MS"/>
                <a:ea typeface="Trebuchet MS"/>
                <a:cs typeface="Trebuchet MS"/>
                <a:sym typeface="Trebuchet MS"/>
              </a:rPr>
              <a:t>country</a:t>
            </a:r>
            <a:r>
              <a:rPr lang="hr-HR" sz="3600" b="1" i="0" u="none" strike="noStrike" cap="none" dirty="0">
                <a:solidFill>
                  <a:schemeClr val="tx1"/>
                </a:solidFill>
                <a:latin typeface="Trebuchet MS"/>
                <a:ea typeface="Trebuchet MS"/>
                <a:cs typeface="Trebuchet MS"/>
                <a:sym typeface="Trebuchet MS"/>
              </a:rPr>
              <a:t>? </a:t>
            </a:r>
            <a:r>
              <a:rPr lang="hr-HR" sz="4000" b="0" i="0" u="none" strike="noStrike" cap="none" dirty="0" smtClean="0">
                <a:solidFill>
                  <a:schemeClr val="accent1"/>
                </a:solidFill>
                <a:latin typeface="Trebuchet MS"/>
                <a:ea typeface="Trebuchet MS"/>
                <a:cs typeface="Trebuchet MS"/>
                <a:sym typeface="Trebuchet MS"/>
              </a:rPr>
              <a:t> </a:t>
            </a:r>
            <a:endParaRPr lang="hr-HR" sz="4000" b="0" i="0" u="none" strike="noStrike" cap="none" dirty="0">
              <a:solidFill>
                <a:schemeClr val="accent1"/>
              </a:solidFill>
              <a:latin typeface="Trebuchet MS"/>
              <a:ea typeface="Trebuchet MS"/>
              <a:cs typeface="Trebuchet MS"/>
              <a:sym typeface="Trebuchet MS"/>
            </a:endParaRPr>
          </a:p>
        </p:txBody>
      </p:sp>
      <p:sp>
        <p:nvSpPr>
          <p:cNvPr id="144" name="Shape 144"/>
          <p:cNvSpPr txBox="1">
            <a:spLocks noGrp="1"/>
          </p:cNvSpPr>
          <p:nvPr>
            <p:ph type="subTitle" idx="1"/>
          </p:nvPr>
        </p:nvSpPr>
        <p:spPr>
          <a:xfrm>
            <a:off x="1130600" y="3774724"/>
            <a:ext cx="5826600" cy="951900"/>
          </a:xfrm>
          <a:prstGeom prst="rect">
            <a:avLst/>
          </a:prstGeom>
          <a:noFill/>
          <a:ln>
            <a:noFill/>
          </a:ln>
        </p:spPr>
        <p:txBody>
          <a:bodyPr wrap="square" lIns="91425" tIns="45700" rIns="91425" bIns="45700" anchor="t" anchorCtr="0">
            <a:noAutofit/>
          </a:bodyPr>
          <a:lstStyle/>
          <a:p>
            <a:pPr marL="0" marR="0" lvl="0" indent="-223520" algn="ctr" rtl="0">
              <a:spcBef>
                <a:spcPts val="0"/>
              </a:spcBef>
              <a:spcAft>
                <a:spcPts val="0"/>
              </a:spcAft>
              <a:buClr>
                <a:schemeClr val="accent1"/>
              </a:buClr>
              <a:buSzPct val="80000"/>
              <a:buFont typeface="Noto Sans Symbols"/>
              <a:buNone/>
            </a:pPr>
            <a:r>
              <a:rPr lang="hr-HR" sz="3600" b="1" i="0" u="none" strike="noStrike" cap="none" dirty="0" smtClean="0">
                <a:solidFill>
                  <a:schemeClr val="tx1"/>
                </a:solidFill>
                <a:latin typeface="Trebuchet MS"/>
                <a:ea typeface="Trebuchet MS"/>
                <a:cs typeface="Trebuchet MS"/>
                <a:sym typeface="Trebuchet MS"/>
              </a:rPr>
              <a:t>- </a:t>
            </a:r>
            <a:r>
              <a:rPr lang="hr-HR" sz="3600" b="1" i="0" u="none" strike="noStrike" cap="none" dirty="0" err="1" smtClean="0">
                <a:solidFill>
                  <a:schemeClr val="tx1"/>
                </a:solidFill>
                <a:latin typeface="Trebuchet MS"/>
                <a:ea typeface="Trebuchet MS"/>
                <a:cs typeface="Trebuchet MS"/>
                <a:sym typeface="Trebuchet MS"/>
              </a:rPr>
              <a:t>Modern</a:t>
            </a:r>
            <a:r>
              <a:rPr lang="hr-HR" sz="3600" b="1" i="0" u="none" strike="noStrike" cap="none" dirty="0" smtClean="0">
                <a:solidFill>
                  <a:schemeClr val="tx1"/>
                </a:solidFill>
                <a:latin typeface="Trebuchet MS"/>
                <a:ea typeface="Trebuchet MS"/>
                <a:cs typeface="Trebuchet MS"/>
                <a:sym typeface="Trebuchet MS"/>
              </a:rPr>
              <a:t> </a:t>
            </a:r>
            <a:r>
              <a:rPr lang="hr-HR" sz="3600" b="1" i="0" u="none" strike="noStrike" cap="none" dirty="0" err="1">
                <a:solidFill>
                  <a:schemeClr val="tx1"/>
                </a:solidFill>
                <a:latin typeface="Trebuchet MS"/>
                <a:ea typeface="Trebuchet MS"/>
                <a:cs typeface="Trebuchet MS"/>
                <a:sym typeface="Trebuchet MS"/>
              </a:rPr>
              <a:t>housing</a:t>
            </a:r>
            <a:endParaRPr lang="hr-HR" sz="3600" b="1" i="0" u="none" strike="noStrike" cap="none" dirty="0">
              <a:solidFill>
                <a:schemeClr val="tx1"/>
              </a:solidFill>
              <a:latin typeface="Trebuchet MS"/>
              <a:ea typeface="Trebuchet MS"/>
              <a:cs typeface="Trebuchet MS"/>
              <a:sym typeface="Trebuchet MS"/>
            </a:endParaRPr>
          </a:p>
          <a:p>
            <a:pPr marL="0" marR="0" lvl="0" indent="-91440" algn="r" rtl="0">
              <a:spcBef>
                <a:spcPts val="1000"/>
              </a:spcBef>
              <a:spcAft>
                <a:spcPts val="0"/>
              </a:spcAft>
              <a:buClr>
                <a:schemeClr val="accent1"/>
              </a:buClr>
              <a:buSzPct val="79999"/>
              <a:buFont typeface="Noto Sans Symbols"/>
              <a:buNone/>
            </a:pPr>
            <a:endParaRPr sz="1800" b="0" i="0" u="none" strike="noStrike" cap="none" dirty="0">
              <a:solidFill>
                <a:srgbClr val="7F7F7F"/>
              </a:solidFill>
              <a:latin typeface="Trebuchet MS"/>
              <a:ea typeface="Trebuchet MS"/>
              <a:cs typeface="Trebuchet MS"/>
              <a:sym typeface="Trebuchet MS"/>
            </a:endParaRPr>
          </a:p>
        </p:txBody>
      </p:sp>
      <p:pic>
        <p:nvPicPr>
          <p:cNvPr id="145" name="Shape 145"/>
          <p:cNvPicPr preferRelativeResize="0"/>
          <p:nvPr/>
        </p:nvPicPr>
        <p:blipFill rotWithShape="1">
          <a:blip r:embed="rId3">
            <a:alphaModFix/>
          </a:blip>
          <a:srcRect/>
          <a:stretch/>
        </p:blipFill>
        <p:spPr>
          <a:xfrm>
            <a:off x="467544" y="4797152"/>
            <a:ext cx="2899779" cy="1568011"/>
          </a:xfrm>
          <a:prstGeom prst="rect">
            <a:avLst/>
          </a:prstGeom>
          <a:noFill/>
          <a:ln>
            <a:noFill/>
          </a:ln>
          <a:effectLst>
            <a:outerShdw blurRad="292100" dist="139700" dir="2700000" algn="tl" rotWithShape="0">
              <a:srgbClr val="333333">
                <a:alpha val="64705"/>
              </a:srgbClr>
            </a:outerShdw>
          </a:effectLst>
        </p:spPr>
      </p:pic>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00" y="278674"/>
            <a:ext cx="6284971" cy="18375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28650" y="260648"/>
            <a:ext cx="7886700" cy="5916315"/>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These buildings have A+ energy certificates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A modern design with plenty of space and excellent location</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size of the flats range from 27 m2 to 139 m2</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entire construction and floor plan was done on a higher level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Two heating systems were installed that showed to be highly economical and ecological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Solar panels, placed on the roof, provide warm water and heating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flats are furnished in a modern interior design with state-of-the-art sanitaries and exterior security doors.</a:t>
            </a:r>
          </a:p>
        </p:txBody>
      </p:sp>
      <p:pic>
        <p:nvPicPr>
          <p:cNvPr id="247" name="Shape 247" descr="Slikovni rezultat za Innovative residential housing in the Mediterranean"/>
          <p:cNvPicPr preferRelativeResize="0"/>
          <p:nvPr/>
        </p:nvPicPr>
        <p:blipFill rotWithShape="1">
          <a:blip r:embed="rId3">
            <a:alphaModFix/>
          </a:blip>
          <a:srcRect/>
          <a:stretch/>
        </p:blipFill>
        <p:spPr>
          <a:xfrm>
            <a:off x="2411760" y="3717032"/>
            <a:ext cx="3093690" cy="19603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descr="Slikovni rezultat za trsat rijeka zgrade"/>
          <p:cNvPicPr preferRelativeResize="0"/>
          <p:nvPr/>
        </p:nvPicPr>
        <p:blipFill rotWithShape="1">
          <a:blip r:embed="rId3">
            <a:alphaModFix/>
          </a:blip>
          <a:srcRect/>
          <a:stretch/>
        </p:blipFill>
        <p:spPr>
          <a:xfrm>
            <a:off x="30548" y="207292"/>
            <a:ext cx="4473302" cy="2982201"/>
          </a:xfrm>
          <a:prstGeom prst="rect">
            <a:avLst/>
          </a:prstGeom>
          <a:noFill/>
          <a:ln>
            <a:noFill/>
          </a:ln>
        </p:spPr>
      </p:pic>
      <p:pic>
        <p:nvPicPr>
          <p:cNvPr id="253" name="Shape 253"/>
          <p:cNvPicPr preferRelativeResize="0"/>
          <p:nvPr/>
        </p:nvPicPr>
        <p:blipFill rotWithShape="1">
          <a:blip r:embed="rId4">
            <a:alphaModFix/>
          </a:blip>
          <a:srcRect l="27950" t="24787" r="30313" b="26188"/>
          <a:stretch/>
        </p:blipFill>
        <p:spPr>
          <a:xfrm>
            <a:off x="4597549" y="211876"/>
            <a:ext cx="4472324" cy="2977429"/>
          </a:xfrm>
          <a:prstGeom prst="rect">
            <a:avLst/>
          </a:prstGeom>
          <a:noFill/>
          <a:ln>
            <a:noFill/>
          </a:ln>
        </p:spPr>
      </p:pic>
      <p:pic>
        <p:nvPicPr>
          <p:cNvPr id="254" name="Shape 254"/>
          <p:cNvPicPr preferRelativeResize="0"/>
          <p:nvPr/>
        </p:nvPicPr>
        <p:blipFill rotWithShape="1">
          <a:blip r:embed="rId5">
            <a:alphaModFix/>
          </a:blip>
          <a:srcRect l="12200" t="27590" r="17712" b="20586"/>
          <a:stretch/>
        </p:blipFill>
        <p:spPr>
          <a:xfrm>
            <a:off x="539552" y="3415001"/>
            <a:ext cx="7553553" cy="31657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628650" y="97597"/>
            <a:ext cx="7886700" cy="739116"/>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 Lanterna peninsula</a:t>
            </a:r>
          </a:p>
        </p:txBody>
      </p:sp>
      <p:sp>
        <p:nvSpPr>
          <p:cNvPr id="260" name="Shape 260"/>
          <p:cNvSpPr txBox="1">
            <a:spLocks noGrp="1"/>
          </p:cNvSpPr>
          <p:nvPr>
            <p:ph type="body" idx="1"/>
          </p:nvPr>
        </p:nvSpPr>
        <p:spPr>
          <a:xfrm>
            <a:off x="628650" y="836713"/>
            <a:ext cx="7886700" cy="5904655"/>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Large turist complex with hotels, apartment communities and camps</a:t>
            </a:r>
          </a:p>
        </p:txBody>
      </p:sp>
      <p:pic>
        <p:nvPicPr>
          <p:cNvPr id="261" name="Shape 261" descr="Povezana slika"/>
          <p:cNvPicPr preferRelativeResize="0"/>
          <p:nvPr/>
        </p:nvPicPr>
        <p:blipFill rotWithShape="1">
          <a:blip r:embed="rId3">
            <a:alphaModFix/>
          </a:blip>
          <a:srcRect/>
          <a:stretch/>
        </p:blipFill>
        <p:spPr>
          <a:xfrm>
            <a:off x="908137" y="1544399"/>
            <a:ext cx="7301346" cy="51969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28650" y="188640"/>
            <a:ext cx="7886700" cy="648072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Solar collectors in campsites</a:t>
            </a:r>
          </a:p>
          <a:p>
            <a:pPr marL="0" marR="0" lvl="0" indent="-9144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Smart security system for electrical energy control and a central system for agriculture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Numerous systems for water filtration</a:t>
            </a:r>
          </a:p>
          <a:p>
            <a:pPr marL="742950" marR="0" lvl="1" indent="-285750" algn="l" rtl="0">
              <a:spcBef>
                <a:spcPts val="1000"/>
              </a:spcBef>
              <a:spcAft>
                <a:spcPts val="0"/>
              </a:spcAft>
              <a:buClr>
                <a:schemeClr val="accent1"/>
              </a:buClr>
              <a:buSzPct val="80000"/>
              <a:buFont typeface="Noto Sans Symbols"/>
              <a:buChar char="▶"/>
            </a:pPr>
            <a:r>
              <a:rPr lang="hr-HR" sz="1600" b="0" i="0" u="none" strike="noStrike" cap="none">
                <a:solidFill>
                  <a:srgbClr val="3F3F3F"/>
                </a:solidFill>
                <a:latin typeface="Trebuchet MS"/>
                <a:ea typeface="Trebuchet MS"/>
                <a:cs typeface="Trebuchet MS"/>
                <a:sym typeface="Trebuchet MS"/>
              </a:rPr>
              <a:t>„Grey” water filtration system at campsites, </a:t>
            </a:r>
          </a:p>
          <a:p>
            <a:pPr marL="742950" marR="0" lvl="1" indent="-285750" algn="l" rtl="0">
              <a:spcBef>
                <a:spcPts val="1000"/>
              </a:spcBef>
              <a:spcAft>
                <a:spcPts val="0"/>
              </a:spcAft>
              <a:buClr>
                <a:schemeClr val="accent1"/>
              </a:buClr>
              <a:buSzPct val="80000"/>
              <a:buFont typeface="Noto Sans Symbols"/>
              <a:buChar char="▶"/>
            </a:pPr>
            <a:r>
              <a:rPr lang="hr-HR" sz="1600" b="0" i="0" u="none" strike="noStrike" cap="none">
                <a:solidFill>
                  <a:srgbClr val="3F3F3F"/>
                </a:solidFill>
                <a:latin typeface="Trebuchet MS"/>
                <a:ea typeface="Trebuchet MS"/>
                <a:cs typeface="Trebuchet MS"/>
                <a:sym typeface="Trebuchet MS"/>
              </a:rPr>
              <a:t>Oil separator from waste water, </a:t>
            </a:r>
          </a:p>
          <a:p>
            <a:pPr marL="742950" marR="0" lvl="1" indent="-285750" algn="l" rtl="0">
              <a:spcBef>
                <a:spcPts val="1000"/>
              </a:spcBef>
              <a:spcAft>
                <a:spcPts val="0"/>
              </a:spcAft>
              <a:buClr>
                <a:schemeClr val="accent1"/>
              </a:buClr>
              <a:buSzPct val="80000"/>
              <a:buFont typeface="Noto Sans Symbols"/>
              <a:buChar char="▶"/>
            </a:pPr>
            <a:r>
              <a:rPr lang="hr-HR" sz="1600" b="0" i="0" u="none" strike="noStrike" cap="none">
                <a:solidFill>
                  <a:srgbClr val="3F3F3F"/>
                </a:solidFill>
                <a:latin typeface="Trebuchet MS"/>
                <a:ea typeface="Trebuchet MS"/>
                <a:cs typeface="Trebuchet MS"/>
                <a:sym typeface="Trebuchet MS"/>
              </a:rPr>
              <a:t>System for recycled heating ,</a:t>
            </a:r>
          </a:p>
          <a:p>
            <a:pPr marL="742950" marR="0" lvl="1" indent="-285750" algn="l" rtl="0">
              <a:spcBef>
                <a:spcPts val="1000"/>
              </a:spcBef>
              <a:spcAft>
                <a:spcPts val="0"/>
              </a:spcAft>
              <a:buClr>
                <a:schemeClr val="accent1"/>
              </a:buClr>
              <a:buSzPct val="80000"/>
              <a:buFont typeface="Noto Sans Symbols"/>
              <a:buChar char="▶"/>
            </a:pPr>
            <a:r>
              <a:rPr lang="hr-HR" sz="1600" b="0" i="0" u="none" strike="noStrike" cap="none">
                <a:solidFill>
                  <a:srgbClr val="3F3F3F"/>
                </a:solidFill>
                <a:latin typeface="Trebuchet MS"/>
                <a:ea typeface="Trebuchet MS"/>
                <a:cs typeface="Trebuchet MS"/>
                <a:sym typeface="Trebuchet MS"/>
              </a:rPr>
              <a:t>Remote control system for public water usage. </a:t>
            </a:r>
          </a:p>
          <a:p>
            <a:pPr marL="342900" marR="0" lvl="1" indent="-81279" algn="l" rtl="0">
              <a:spcBef>
                <a:spcPts val="1000"/>
              </a:spcBef>
              <a:spcAft>
                <a:spcPts val="0"/>
              </a:spcAft>
              <a:buClr>
                <a:schemeClr val="accent1"/>
              </a:buClr>
              <a:buSzPct val="80000"/>
              <a:buFont typeface="Noto Sans Symbols"/>
              <a:buNone/>
            </a:pPr>
            <a:endParaRPr sz="16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Separating trash and recycling centers</a:t>
            </a:r>
          </a:p>
          <a:p>
            <a:pPr marL="0" marR="0" lvl="0" indent="-9144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Filtered water is used in olive groves, where up to 9 tons of olive oil is produced  for the needs of the turist complex. </a:t>
            </a:r>
          </a:p>
        </p:txBody>
      </p:sp>
      <p:pic>
        <p:nvPicPr>
          <p:cNvPr id="267" name="Shape 267"/>
          <p:cNvPicPr preferRelativeResize="0"/>
          <p:nvPr/>
        </p:nvPicPr>
        <p:blipFill rotWithShape="1">
          <a:blip r:embed="rId3">
            <a:alphaModFix/>
          </a:blip>
          <a:srcRect/>
          <a:stretch/>
        </p:blipFill>
        <p:spPr>
          <a:xfrm>
            <a:off x="4716016" y="5370690"/>
            <a:ext cx="1968481" cy="1309552"/>
          </a:xfrm>
          <a:prstGeom prst="rect">
            <a:avLst/>
          </a:prstGeom>
          <a:solidFill>
            <a:srgbClr val="E9F6CE"/>
          </a:solidFill>
          <a:ln w="12700" cap="rnd" cmpd="sng">
            <a:solidFill>
              <a:schemeClr val="lt1"/>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l="14561" t="13583" r="15350" b="12181"/>
          <a:stretch/>
        </p:blipFill>
        <p:spPr>
          <a:xfrm>
            <a:off x="0" y="971331"/>
            <a:ext cx="4482941" cy="2691317"/>
          </a:xfrm>
          <a:prstGeom prst="rect">
            <a:avLst/>
          </a:prstGeom>
          <a:noFill/>
          <a:ln>
            <a:noFill/>
          </a:ln>
        </p:spPr>
      </p:pic>
      <p:pic>
        <p:nvPicPr>
          <p:cNvPr id="273" name="Shape 273"/>
          <p:cNvPicPr preferRelativeResize="0"/>
          <p:nvPr/>
        </p:nvPicPr>
        <p:blipFill rotWithShape="1">
          <a:blip r:embed="rId4">
            <a:alphaModFix/>
          </a:blip>
          <a:srcRect l="14561" t="17784" r="15350" b="7980"/>
          <a:stretch/>
        </p:blipFill>
        <p:spPr>
          <a:xfrm>
            <a:off x="1907704" y="3684792"/>
            <a:ext cx="5277171" cy="3168131"/>
          </a:xfrm>
          <a:prstGeom prst="rect">
            <a:avLst/>
          </a:prstGeom>
          <a:noFill/>
          <a:ln>
            <a:noFill/>
          </a:ln>
        </p:spPr>
      </p:pic>
      <p:pic>
        <p:nvPicPr>
          <p:cNvPr id="274" name="Shape 274" descr="Slikovni rezultat za pasivan kuća elektron"/>
          <p:cNvPicPr preferRelativeResize="0"/>
          <p:nvPr/>
        </p:nvPicPr>
        <p:blipFill rotWithShape="1">
          <a:blip r:embed="rId5">
            <a:alphaModFix/>
          </a:blip>
          <a:srcRect/>
          <a:stretch/>
        </p:blipFill>
        <p:spPr>
          <a:xfrm>
            <a:off x="4572000" y="965898"/>
            <a:ext cx="4567771" cy="2694552"/>
          </a:xfrm>
          <a:prstGeom prst="rect">
            <a:avLst/>
          </a:prstGeom>
          <a:noFill/>
          <a:ln>
            <a:noFill/>
          </a:ln>
        </p:spPr>
      </p:pic>
      <p:sp>
        <p:nvSpPr>
          <p:cNvPr id="275" name="Shape 275"/>
          <p:cNvSpPr txBox="1"/>
          <p:nvPr/>
        </p:nvSpPr>
        <p:spPr>
          <a:xfrm>
            <a:off x="395536" y="188640"/>
            <a:ext cx="7920880" cy="60016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hr-HR" sz="3300">
                <a:solidFill>
                  <a:schemeClr val="dk1"/>
                </a:solidFill>
                <a:latin typeface="Trebuchet MS"/>
                <a:ea typeface="Trebuchet MS"/>
                <a:cs typeface="Trebuchet MS"/>
                <a:sym typeface="Trebuchet MS"/>
              </a:rPr>
              <a:t>Passive house on the island of Krk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28650" y="476672"/>
            <a:ext cx="7886700" cy="5700291"/>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building as a primary energy source which uses solar energy to heat indoor spaces and water usage.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Two-story building with 6 flats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Double roof and the walls are insulated with  rock wool</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 Windows and doors are made of wood and aluminium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Heating and cooling are generated by a heating pump of air and water</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Solar collectors for water and floor heating</a:t>
            </a:r>
          </a:p>
        </p:txBody>
      </p:sp>
      <p:pic>
        <p:nvPicPr>
          <p:cNvPr id="281" name="Shape 281"/>
          <p:cNvPicPr preferRelativeResize="0"/>
          <p:nvPr/>
        </p:nvPicPr>
        <p:blipFill rotWithShape="1">
          <a:blip r:embed="rId3">
            <a:alphaModFix/>
          </a:blip>
          <a:srcRect/>
          <a:stretch/>
        </p:blipFill>
        <p:spPr>
          <a:xfrm>
            <a:off x="191138" y="3769130"/>
            <a:ext cx="4269333" cy="2950449"/>
          </a:xfrm>
          <a:prstGeom prst="rect">
            <a:avLst/>
          </a:prstGeom>
          <a:noFill/>
          <a:ln>
            <a:noFill/>
          </a:ln>
        </p:spPr>
      </p:pic>
      <p:pic>
        <p:nvPicPr>
          <p:cNvPr id="282" name="Shape 282"/>
          <p:cNvPicPr preferRelativeResize="0"/>
          <p:nvPr/>
        </p:nvPicPr>
        <p:blipFill rotWithShape="1">
          <a:blip r:embed="rId4">
            <a:alphaModFix/>
          </a:blip>
          <a:srcRect/>
          <a:stretch/>
        </p:blipFill>
        <p:spPr>
          <a:xfrm>
            <a:off x="4476025" y="3772661"/>
            <a:ext cx="4446388" cy="29602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28650" y="26781"/>
            <a:ext cx="7886700" cy="809931"/>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Passive house in Žminj</a:t>
            </a:r>
          </a:p>
        </p:txBody>
      </p:sp>
      <p:sp>
        <p:nvSpPr>
          <p:cNvPr id="288" name="Shape 288"/>
          <p:cNvSpPr txBox="1">
            <a:spLocks noGrp="1"/>
          </p:cNvSpPr>
          <p:nvPr>
            <p:ph type="body" idx="1"/>
          </p:nvPr>
        </p:nvSpPr>
        <p:spPr>
          <a:xfrm>
            <a:off x="179513" y="980728"/>
            <a:ext cx="3528391" cy="5688632"/>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building is very unique.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Ecologically-friendly facade, heating and water heating as well as solar panels are part of the passive house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Generating its own electrical energy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Modern LED lightning, modern interior design and „smart house”  maintenence system. </a:t>
            </a:r>
          </a:p>
        </p:txBody>
      </p:sp>
      <p:pic>
        <p:nvPicPr>
          <p:cNvPr id="289" name="Shape 289" descr="Slikovni rezultat za žminj pasivna zgrada"/>
          <p:cNvPicPr preferRelativeResize="0"/>
          <p:nvPr/>
        </p:nvPicPr>
        <p:blipFill rotWithShape="1">
          <a:blip r:embed="rId3">
            <a:alphaModFix/>
          </a:blip>
          <a:srcRect/>
          <a:stretch/>
        </p:blipFill>
        <p:spPr>
          <a:xfrm>
            <a:off x="3923928" y="915850"/>
            <a:ext cx="4920872" cy="2524340"/>
          </a:xfrm>
          <a:prstGeom prst="rect">
            <a:avLst/>
          </a:prstGeom>
          <a:noFill/>
          <a:ln>
            <a:noFill/>
          </a:ln>
        </p:spPr>
      </p:pic>
      <p:pic>
        <p:nvPicPr>
          <p:cNvPr id="290" name="Shape 290" descr="Slikovni rezultat za žminj pasivna zgrada"/>
          <p:cNvPicPr preferRelativeResize="0"/>
          <p:nvPr/>
        </p:nvPicPr>
        <p:blipFill rotWithShape="1">
          <a:blip r:embed="rId4">
            <a:alphaModFix/>
          </a:blip>
          <a:srcRect/>
          <a:stretch/>
        </p:blipFill>
        <p:spPr>
          <a:xfrm>
            <a:off x="3904425" y="3591878"/>
            <a:ext cx="4608512" cy="28390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628650" y="116632"/>
            <a:ext cx="7886700" cy="564405"/>
          </a:xfrm>
          <a:prstGeom prst="rect">
            <a:avLst/>
          </a:prstGeom>
          <a:noFill/>
          <a:ln>
            <a:noFill/>
          </a:ln>
        </p:spPr>
        <p:txBody>
          <a:bodyPr wrap="square" lIns="91425" tIns="45700" rIns="91425" bIns="45700" anchor="t" anchorCtr="0">
            <a:noAutofit/>
          </a:bodyPr>
          <a:lstStyle/>
          <a:p>
            <a:pPr marL="0" marR="0" lvl="0" indent="-205740" algn="l" rtl="0">
              <a:spcBef>
                <a:spcPts val="0"/>
              </a:spcBef>
              <a:buClr>
                <a:schemeClr val="accent1"/>
              </a:buClr>
              <a:buSzPct val="101250"/>
              <a:buFont typeface="Trebuchet MS"/>
              <a:buNone/>
            </a:pPr>
            <a:r>
              <a:rPr lang="hr-HR" sz="3240" b="0" i="0" u="none" strike="noStrike" cap="none">
                <a:solidFill>
                  <a:schemeClr val="accent1"/>
                </a:solidFill>
                <a:latin typeface="Trebuchet MS"/>
                <a:ea typeface="Trebuchet MS"/>
                <a:cs typeface="Trebuchet MS"/>
                <a:sym typeface="Trebuchet MS"/>
              </a:rPr>
              <a:t>The city of Labin</a:t>
            </a:r>
          </a:p>
        </p:txBody>
      </p:sp>
      <p:sp>
        <p:nvSpPr>
          <p:cNvPr id="296" name="Shape 296"/>
          <p:cNvSpPr txBox="1">
            <a:spLocks noGrp="1"/>
          </p:cNvSpPr>
          <p:nvPr>
            <p:ph type="body" idx="1"/>
          </p:nvPr>
        </p:nvSpPr>
        <p:spPr>
          <a:xfrm>
            <a:off x="628650" y="681037"/>
            <a:ext cx="7886700" cy="5495926"/>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Project SMART ENERGY provides eco-friendly reconstruction of housings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city of Labin is one of the first to launch this project</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first SMART ENERGY facade was applied in 2005. Until 2014, 34 more building facades have been renewed</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installation of a solar collector system for heating, water heating, thermofacades, roofing and other facilities have been contructed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09599" y="116632"/>
            <a:ext cx="6914729" cy="792088"/>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Split – low energy housing</a:t>
            </a:r>
          </a:p>
        </p:txBody>
      </p:sp>
      <p:sp>
        <p:nvSpPr>
          <p:cNvPr id="302" name="Shape 302"/>
          <p:cNvSpPr txBox="1">
            <a:spLocks noGrp="1"/>
          </p:cNvSpPr>
          <p:nvPr>
            <p:ph type="body" idx="1"/>
          </p:nvPr>
        </p:nvSpPr>
        <p:spPr>
          <a:xfrm>
            <a:off x="609599" y="2160590"/>
            <a:ext cx="6347714" cy="388077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303" name="Shape 303" descr="Slikovni rezultat za fundamenta zgrada žnjan"/>
          <p:cNvPicPr preferRelativeResize="0"/>
          <p:nvPr/>
        </p:nvPicPr>
        <p:blipFill rotWithShape="1">
          <a:blip r:embed="rId3">
            <a:alphaModFix/>
          </a:blip>
          <a:srcRect/>
          <a:stretch/>
        </p:blipFill>
        <p:spPr>
          <a:xfrm>
            <a:off x="827584" y="1353570"/>
            <a:ext cx="7039024" cy="52917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28650" y="260648"/>
            <a:ext cx="7886700" cy="5916315"/>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In this urban villa, there are seven luxury suites with an elevator and a private garage.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living room layout with big bay windows allows for an undisturbed view of the sea.</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 Energy efficiency and careful financial planning satisfied ecological standards but did not lessen the luxury.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Special care was taken to choosing those building materials that keep out noise and moisture and regulate temperature.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67544" y="836712"/>
            <a:ext cx="2790182" cy="648072"/>
          </a:xfrm>
          <a:prstGeom prst="rect">
            <a:avLst/>
          </a:prstGeom>
          <a:noFill/>
          <a:ln>
            <a:noFill/>
          </a:ln>
        </p:spPr>
        <p:txBody>
          <a:bodyPr wrap="square" lIns="91425" tIns="45700" rIns="91425" bIns="45700" anchor="b" anchorCtr="0">
            <a:noAutofit/>
          </a:bodyPr>
          <a:lstStyle/>
          <a:p>
            <a:pPr marL="0" marR="0" lvl="0" indent="-203200" algn="l" rtl="0">
              <a:spcBef>
                <a:spcPts val="0"/>
              </a:spcBef>
              <a:buClr>
                <a:schemeClr val="accent1"/>
              </a:buClr>
              <a:buSzPct val="100000"/>
              <a:buFont typeface="Trebuchet MS"/>
              <a:buNone/>
            </a:pPr>
            <a:r>
              <a:rPr lang="hr-HR" sz="3200" b="0" i="0" u="none" strike="noStrike" cap="none">
                <a:solidFill>
                  <a:schemeClr val="accent1"/>
                </a:solidFill>
                <a:latin typeface="Trebuchet MS"/>
                <a:ea typeface="Trebuchet MS"/>
                <a:cs typeface="Trebuchet MS"/>
                <a:sym typeface="Trebuchet MS"/>
              </a:rPr>
              <a:t>Introduction</a:t>
            </a:r>
          </a:p>
        </p:txBody>
      </p:sp>
      <p:pic>
        <p:nvPicPr>
          <p:cNvPr id="152" name="Shape 152"/>
          <p:cNvPicPr preferRelativeResize="0">
            <a:picLocks noGrp="1"/>
          </p:cNvPicPr>
          <p:nvPr>
            <p:ph type="body" idx="1"/>
          </p:nvPr>
        </p:nvPicPr>
        <p:blipFill rotWithShape="1">
          <a:blip r:embed="rId3">
            <a:alphaModFix/>
          </a:blip>
          <a:srcRect l="14538" t="5436" r="11705" b="-5435"/>
          <a:stretch/>
        </p:blipFill>
        <p:spPr>
          <a:xfrm>
            <a:off x="3563888" y="1700808"/>
            <a:ext cx="4364183" cy="3313583"/>
          </a:xfrm>
          <a:prstGeom prst="rect">
            <a:avLst/>
          </a:prstGeom>
          <a:noFill/>
          <a:ln>
            <a:noFill/>
          </a:ln>
        </p:spPr>
      </p:pic>
      <p:sp>
        <p:nvSpPr>
          <p:cNvPr id="153" name="Shape 153"/>
          <p:cNvSpPr txBox="1">
            <a:spLocks noGrp="1"/>
          </p:cNvSpPr>
          <p:nvPr>
            <p:ph type="body" idx="2"/>
          </p:nvPr>
        </p:nvSpPr>
        <p:spPr>
          <a:xfrm>
            <a:off x="395536" y="1916832"/>
            <a:ext cx="3096344" cy="4104456"/>
          </a:xfrm>
          <a:prstGeom prst="rect">
            <a:avLst/>
          </a:prstGeom>
          <a:noFill/>
          <a:ln>
            <a:noFill/>
          </a:ln>
        </p:spPr>
        <p:txBody>
          <a:bodyPr wrap="square" lIns="91425" tIns="45700" rIns="91425" bIns="45700" anchor="t" anchorCtr="0">
            <a:noAutofit/>
          </a:bodyPr>
          <a:lstStyle/>
          <a:p>
            <a:pPr marL="0" marR="0" lvl="0" indent="-142240" algn="l" rtl="0">
              <a:spcBef>
                <a:spcPts val="0"/>
              </a:spcBef>
              <a:spcAft>
                <a:spcPts val="0"/>
              </a:spcAft>
              <a:buClr>
                <a:schemeClr val="accent1"/>
              </a:buClr>
              <a:buSzPct val="80000"/>
              <a:buFont typeface="Noto Sans Symbols"/>
              <a:buNone/>
            </a:pPr>
            <a:r>
              <a:rPr lang="hr-HR" sz="2800" b="0" i="0" u="none" strike="noStrike" cap="none">
                <a:solidFill>
                  <a:srgbClr val="3F3F3F"/>
                </a:solidFill>
                <a:latin typeface="Trebuchet MS"/>
                <a:ea typeface="Trebuchet MS"/>
                <a:cs typeface="Trebuchet MS"/>
                <a:sym typeface="Trebuchet MS"/>
              </a:rPr>
              <a:t>Croatia has many natural wonders</a:t>
            </a:r>
          </a:p>
          <a:p>
            <a:pPr marL="0" marR="0" lvl="0" indent="-81280" algn="l" rtl="0">
              <a:spcBef>
                <a:spcPts val="1000"/>
              </a:spcBef>
              <a:spcAft>
                <a:spcPts val="0"/>
              </a:spcAft>
              <a:buClr>
                <a:schemeClr val="accent1"/>
              </a:buClr>
              <a:buSzPct val="80000"/>
              <a:buFont typeface="Noto Sans Symbols"/>
              <a:buNone/>
            </a:pPr>
            <a:r>
              <a:rPr lang="hr-HR" sz="1600" b="1" i="0" u="none" strike="noStrike" cap="none">
                <a:solidFill>
                  <a:srgbClr val="3F3F3F"/>
                </a:solidFill>
                <a:latin typeface="Trebuchet MS"/>
                <a:ea typeface="Trebuchet MS"/>
                <a:cs typeface="Trebuchet MS"/>
                <a:sym typeface="Trebuchet MS"/>
              </a:rPr>
              <a:t>It owes its prosperity to these wonders. Croatia is a country with many UNESCO sites that are worth seeing. Not only does it have crystal clear seas, it also is part of the Alps. The mountains and the Adriatic sea make for breathtaking views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09599" y="609600"/>
            <a:ext cx="6347713" cy="13208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Out-patient clinic in Split</a:t>
            </a:r>
          </a:p>
        </p:txBody>
      </p:sp>
      <p:pic>
        <p:nvPicPr>
          <p:cNvPr id="314" name="Shape 314" descr="Povezana slika"/>
          <p:cNvPicPr preferRelativeResize="0">
            <a:picLocks noGrp="1"/>
          </p:cNvPicPr>
          <p:nvPr>
            <p:ph type="body" idx="1"/>
          </p:nvPr>
        </p:nvPicPr>
        <p:blipFill rotWithShape="1">
          <a:blip r:embed="rId3">
            <a:alphaModFix/>
          </a:blip>
          <a:srcRect/>
          <a:stretch/>
        </p:blipFill>
        <p:spPr>
          <a:xfrm>
            <a:off x="872729" y="2160588"/>
            <a:ext cx="5822155" cy="38814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609599" y="609600"/>
            <a:ext cx="6347713" cy="13208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 </a:t>
            </a:r>
          </a:p>
        </p:txBody>
      </p:sp>
      <p:sp>
        <p:nvSpPr>
          <p:cNvPr id="320" name="Shape 320"/>
          <p:cNvSpPr txBox="1">
            <a:spLocks noGrp="1"/>
          </p:cNvSpPr>
          <p:nvPr>
            <p:ph type="body" idx="1"/>
          </p:nvPr>
        </p:nvSpPr>
        <p:spPr>
          <a:xfrm>
            <a:off x="609598" y="1412776"/>
            <a:ext cx="6554689" cy="4628587"/>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 Serves as an out-patient clinic for turists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energy efficient building and interior are designed for visits in a comfortable atmosphere.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With  seven stories and three basement garages, there is an out-patient clinic with doctors’ offices, a microbiological lab, dentist’s and physical therapy facilities.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Luxurious fully-equipt suites  with a panoramic view are provided for visitors . There is a library and cinema. A pool is also used for relaxation or therapy.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09599" y="609600"/>
            <a:ext cx="6347713" cy="13208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 </a:t>
            </a:r>
          </a:p>
        </p:txBody>
      </p:sp>
      <p:sp>
        <p:nvSpPr>
          <p:cNvPr id="326" name="Shape 326"/>
          <p:cNvSpPr txBox="1">
            <a:spLocks noGrp="1"/>
          </p:cNvSpPr>
          <p:nvPr>
            <p:ph type="body" idx="1"/>
          </p:nvPr>
        </p:nvSpPr>
        <p:spPr>
          <a:xfrm>
            <a:off x="611560" y="1268760"/>
            <a:ext cx="6347714" cy="388077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dirty="0">
                <a:solidFill>
                  <a:srgbClr val="3F3F3F"/>
                </a:solidFill>
                <a:latin typeface="Trebuchet MS"/>
                <a:ea typeface="Trebuchet MS"/>
                <a:cs typeface="Trebuchet MS"/>
                <a:sym typeface="Trebuchet MS"/>
              </a:rPr>
              <a:t>In 2014, </a:t>
            </a:r>
            <a:r>
              <a:rPr lang="hr-HR" sz="1800" b="0" i="0" u="none" strike="noStrike" cap="none" dirty="0" err="1">
                <a:solidFill>
                  <a:srgbClr val="3F3F3F"/>
                </a:solidFill>
                <a:latin typeface="Trebuchet MS"/>
                <a:ea typeface="Trebuchet MS"/>
                <a:cs typeface="Trebuchet MS"/>
                <a:sym typeface="Trebuchet MS"/>
              </a:rPr>
              <a:t>The</a:t>
            </a:r>
            <a:r>
              <a:rPr lang="hr-HR" sz="1800" b="0" i="0" u="none" strike="noStrike" cap="none" dirty="0">
                <a:solidFill>
                  <a:srgbClr val="3F3F3F"/>
                </a:solidFill>
                <a:latin typeface="Trebuchet MS"/>
                <a:ea typeface="Trebuchet MS"/>
                <a:cs typeface="Trebuchet MS"/>
                <a:sym typeface="Trebuchet MS"/>
              </a:rPr>
              <a:t> Croatian </a:t>
            </a:r>
            <a:r>
              <a:rPr lang="hr-HR" sz="1800" b="0" i="0" u="none" strike="noStrike" cap="none" dirty="0" err="1">
                <a:solidFill>
                  <a:srgbClr val="3F3F3F"/>
                </a:solidFill>
                <a:latin typeface="Trebuchet MS"/>
                <a:ea typeface="Trebuchet MS"/>
                <a:cs typeface="Trebuchet MS"/>
                <a:sym typeface="Trebuchet MS"/>
              </a:rPr>
              <a:t>government</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came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out</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with</a:t>
            </a:r>
            <a:r>
              <a:rPr lang="hr-HR" sz="1800" b="0" i="0" u="none" strike="noStrike" cap="none" dirty="0">
                <a:solidFill>
                  <a:srgbClr val="3F3F3F"/>
                </a:solidFill>
                <a:latin typeface="Trebuchet MS"/>
                <a:ea typeface="Trebuchet MS"/>
                <a:cs typeface="Trebuchet MS"/>
                <a:sym typeface="Trebuchet MS"/>
              </a:rPr>
              <a:t> a program for </a:t>
            </a:r>
            <a:r>
              <a:rPr lang="hr-HR" sz="1800" b="0" i="0" u="none" strike="noStrike" cap="none" dirty="0" err="1">
                <a:solidFill>
                  <a:srgbClr val="3F3F3F"/>
                </a:solidFill>
                <a:latin typeface="Trebuchet MS"/>
                <a:ea typeface="Trebuchet MS"/>
                <a:cs typeface="Trebuchet MS"/>
                <a:sym typeface="Trebuchet MS"/>
              </a:rPr>
              <a:t>energy</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efficient</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housing</a:t>
            </a:r>
            <a:r>
              <a:rPr lang="hr-HR" sz="1800" b="0" i="0" u="none" strike="noStrike" cap="none" dirty="0">
                <a:solidFill>
                  <a:srgbClr val="3F3F3F"/>
                </a:solidFill>
                <a:latin typeface="Trebuchet MS"/>
                <a:ea typeface="Trebuchet MS"/>
                <a:cs typeface="Trebuchet MS"/>
                <a:sym typeface="Trebuchet MS"/>
              </a:rPr>
              <a:t> .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dirty="0" err="1">
                <a:solidFill>
                  <a:srgbClr val="3F3F3F"/>
                </a:solidFill>
                <a:latin typeface="Trebuchet MS"/>
                <a:ea typeface="Trebuchet MS"/>
                <a:cs typeface="Trebuchet MS"/>
                <a:sym typeface="Trebuchet MS"/>
              </a:rPr>
              <a:t>The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objective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of</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the</a:t>
            </a:r>
            <a:r>
              <a:rPr lang="hr-HR" sz="1800" b="0" i="0" u="none" strike="noStrike" cap="none" dirty="0">
                <a:solidFill>
                  <a:srgbClr val="3F3F3F"/>
                </a:solidFill>
                <a:latin typeface="Trebuchet MS"/>
                <a:ea typeface="Trebuchet MS"/>
                <a:cs typeface="Trebuchet MS"/>
                <a:sym typeface="Trebuchet MS"/>
              </a:rPr>
              <a:t> program </a:t>
            </a:r>
            <a:r>
              <a:rPr lang="hr-HR" sz="1800" b="0" i="0" u="none" strike="noStrike" cap="none" dirty="0" err="1">
                <a:solidFill>
                  <a:srgbClr val="3F3F3F"/>
                </a:solidFill>
                <a:latin typeface="Trebuchet MS"/>
                <a:ea typeface="Trebuchet MS"/>
                <a:cs typeface="Trebuchet MS"/>
                <a:sym typeface="Trebuchet MS"/>
              </a:rPr>
              <a:t>was</a:t>
            </a:r>
            <a:r>
              <a:rPr lang="hr-HR" sz="1800" b="0" i="0" u="none" strike="noStrike" cap="none" dirty="0">
                <a:solidFill>
                  <a:srgbClr val="3F3F3F"/>
                </a:solidFill>
                <a:latin typeface="Trebuchet MS"/>
                <a:ea typeface="Trebuchet MS"/>
                <a:cs typeface="Trebuchet MS"/>
                <a:sym typeface="Trebuchet MS"/>
              </a:rPr>
              <a:t> to </a:t>
            </a:r>
            <a:r>
              <a:rPr lang="hr-HR" sz="1800" b="0" i="0" u="none" strike="noStrike" cap="none" dirty="0" err="1">
                <a:solidFill>
                  <a:srgbClr val="3F3F3F"/>
                </a:solidFill>
                <a:latin typeface="Trebuchet MS"/>
                <a:ea typeface="Trebuchet MS"/>
                <a:cs typeface="Trebuchet MS"/>
                <a:sym typeface="Trebuchet MS"/>
              </a:rPr>
              <a:t>increase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energy</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efficiency</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in</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construction</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and</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decrease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costs</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and</a:t>
            </a:r>
            <a:r>
              <a:rPr lang="hr-HR" sz="1800" b="0" i="0" u="none" strike="noStrike" cap="none" dirty="0">
                <a:solidFill>
                  <a:srgbClr val="3F3F3F"/>
                </a:solidFill>
                <a:latin typeface="Trebuchet MS"/>
                <a:ea typeface="Trebuchet MS"/>
                <a:cs typeface="Trebuchet MS"/>
                <a:sym typeface="Trebuchet MS"/>
              </a:rPr>
              <a:t> CO2 </a:t>
            </a:r>
            <a:r>
              <a:rPr lang="hr-HR" sz="1800" b="0" i="0" u="none" strike="noStrike" cap="none" dirty="0" err="1">
                <a:solidFill>
                  <a:srgbClr val="3F3F3F"/>
                </a:solidFill>
                <a:latin typeface="Trebuchet MS"/>
                <a:ea typeface="Trebuchet MS"/>
                <a:cs typeface="Trebuchet MS"/>
                <a:sym typeface="Trebuchet MS"/>
              </a:rPr>
              <a:t>emission</a:t>
            </a:r>
            <a:r>
              <a:rPr lang="hr-HR" sz="1800" b="0" i="0" u="none" strike="noStrike" cap="none" dirty="0">
                <a:solidFill>
                  <a:srgbClr val="3F3F3F"/>
                </a:solidFill>
                <a:latin typeface="Trebuchet MS"/>
                <a:ea typeface="Trebuchet MS"/>
                <a:cs typeface="Trebuchet MS"/>
                <a:sym typeface="Trebuchet MS"/>
              </a:rPr>
              <a:t> , </a:t>
            </a:r>
            <a:r>
              <a:rPr lang="hr-HR" sz="1800" b="0" i="0" u="none" strike="noStrike" cap="none" dirty="0" err="1">
                <a:solidFill>
                  <a:srgbClr val="3F3F3F"/>
                </a:solidFill>
                <a:latin typeface="Trebuchet MS"/>
                <a:ea typeface="Trebuchet MS"/>
                <a:cs typeface="Trebuchet MS"/>
                <a:sym typeface="Trebuchet MS"/>
              </a:rPr>
              <a:t>and</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in</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the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end</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increasing</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the</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quality</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of</a:t>
            </a:r>
            <a:r>
              <a:rPr lang="hr-HR" sz="1800" b="0" i="0" u="none" strike="noStrike" cap="none" dirty="0">
                <a:solidFill>
                  <a:srgbClr val="3F3F3F"/>
                </a:solidFill>
                <a:latin typeface="Trebuchet MS"/>
                <a:ea typeface="Trebuchet MS"/>
                <a:cs typeface="Trebuchet MS"/>
                <a:sym typeface="Trebuchet MS"/>
              </a:rPr>
              <a:t> </a:t>
            </a:r>
            <a:r>
              <a:rPr lang="hr-HR" sz="1800" b="0" i="0" u="none" strike="noStrike" cap="none" dirty="0" err="1">
                <a:solidFill>
                  <a:srgbClr val="3F3F3F"/>
                </a:solidFill>
                <a:latin typeface="Trebuchet MS"/>
                <a:ea typeface="Trebuchet MS"/>
                <a:cs typeface="Trebuchet MS"/>
                <a:sym typeface="Trebuchet MS"/>
              </a:rPr>
              <a:t>life</a:t>
            </a:r>
            <a:r>
              <a:rPr lang="hr-HR" sz="1800" b="0" i="0" u="none" strike="noStrike" cap="none" dirty="0">
                <a:solidFill>
                  <a:srgbClr val="3F3F3F"/>
                </a:solidFill>
                <a:latin typeface="Trebuchet MS"/>
                <a:ea typeface="Trebuchet MS"/>
                <a:cs typeface="Trebuchet MS"/>
                <a:sym typeface="Trebuchet MS"/>
              </a:rPr>
              <a:t>.</a:t>
            </a:r>
          </a:p>
        </p:txBody>
      </p:sp>
      <p:pic>
        <p:nvPicPr>
          <p:cNvPr id="327" name="Shape 327" descr="http://www.mgipu.hr/doc/EnergetskaUcinkovitost/Slike/energetska_obnova_kuce_m.jpg"/>
          <p:cNvPicPr preferRelativeResize="0"/>
          <p:nvPr/>
        </p:nvPicPr>
        <p:blipFill rotWithShape="1">
          <a:blip r:embed="rId3">
            <a:alphaModFix/>
          </a:blip>
          <a:srcRect/>
          <a:stretch/>
        </p:blipFill>
        <p:spPr>
          <a:xfrm>
            <a:off x="2483768" y="4509120"/>
            <a:ext cx="3871679" cy="21852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Shape 333"/>
          <p:cNvSpPr txBox="1">
            <a:spLocks noGrp="1"/>
          </p:cNvSpPr>
          <p:nvPr>
            <p:ph type="body" idx="1"/>
          </p:nvPr>
        </p:nvSpPr>
        <p:spPr>
          <a:xfrm>
            <a:off x="609599" y="2160590"/>
            <a:ext cx="6347714" cy="388077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chemeClr val="accent1"/>
              </a:buClr>
              <a:buSzPct val="79999"/>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
        <p:nvSpPr>
          <p:cNvPr id="2" name="Naslov 1"/>
          <p:cNvSpPr>
            <a:spLocks noGrp="1"/>
          </p:cNvSpPr>
          <p:nvPr>
            <p:ph type="title"/>
          </p:nvPr>
        </p:nvSpPr>
        <p:spPr/>
        <p:txBody>
          <a:bodyPr/>
          <a:lstStyle/>
          <a:p>
            <a:pPr algn="ctr"/>
            <a:r>
              <a:rPr lang="ro-RO" sz="2400" b="1" dirty="0">
                <a:solidFill>
                  <a:schemeClr val="tx1"/>
                </a:solidFill>
              </a:rPr>
              <a:t>“FUTURE, WORK, HOME- today’s Planning, tomorrow’s Realization”</a:t>
            </a:r>
            <a:endParaRPr lang="hr-HR" sz="2400" b="1" dirty="0">
              <a:solidFill>
                <a:schemeClr val="tx1"/>
              </a:solidFill>
            </a:endParaRPr>
          </a:p>
        </p:txBody>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56" y="2587557"/>
            <a:ext cx="4329832" cy="32473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11560" y="4437112"/>
            <a:ext cx="6347714" cy="566738"/>
          </a:xfrm>
          <a:prstGeom prst="rect">
            <a:avLst/>
          </a:prstGeom>
          <a:noFill/>
          <a:ln>
            <a:noFill/>
          </a:ln>
        </p:spPr>
        <p:txBody>
          <a:bodyPr wrap="square" lIns="91425" tIns="45700" rIns="91425" bIns="45700" anchor="b" anchorCtr="0">
            <a:noAutofit/>
          </a:bodyPr>
          <a:lstStyle/>
          <a:p>
            <a:pPr marL="0" marR="0" lvl="0" indent="-152400" algn="l" rtl="0">
              <a:spcBef>
                <a:spcPts val="0"/>
              </a:spcBef>
              <a:buClr>
                <a:schemeClr val="accent1"/>
              </a:buClr>
              <a:buSzPct val="100000"/>
              <a:buFont typeface="Trebuchet MS"/>
              <a:buNone/>
            </a:pPr>
            <a:r>
              <a:rPr lang="hr-HR" sz="2400" b="0" i="0" u="none" strike="noStrike" cap="none">
                <a:solidFill>
                  <a:schemeClr val="accent1"/>
                </a:solidFill>
                <a:latin typeface="Trebuchet MS"/>
                <a:ea typeface="Trebuchet MS"/>
                <a:cs typeface="Trebuchet MS"/>
                <a:sym typeface="Trebuchet MS"/>
              </a:rPr>
              <a:t>Croatia’s architecture</a:t>
            </a:r>
          </a:p>
        </p:txBody>
      </p:sp>
      <p:pic>
        <p:nvPicPr>
          <p:cNvPr id="203" name="Shape 203"/>
          <p:cNvPicPr preferRelativeResize="0">
            <a:picLocks noGrp="1"/>
          </p:cNvPicPr>
          <p:nvPr>
            <p:ph type="pic" idx="2"/>
          </p:nvPr>
        </p:nvPicPr>
        <p:blipFill rotWithShape="1">
          <a:blip r:embed="rId3">
            <a:alphaModFix/>
          </a:blip>
          <a:srcRect t="9623" b="9623"/>
          <a:stretch/>
        </p:blipFill>
        <p:spPr>
          <a:xfrm>
            <a:off x="609599" y="609600"/>
            <a:ext cx="6347714" cy="3845718"/>
          </a:xfrm>
          <a:prstGeom prst="rect">
            <a:avLst/>
          </a:prstGeom>
          <a:solidFill>
            <a:srgbClr val="ECECEC"/>
          </a:solidFill>
          <a:ln w="88900" cap="sq" cmpd="sng">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p:spPr>
      </p:pic>
      <p:sp>
        <p:nvSpPr>
          <p:cNvPr id="204" name="Shape 204"/>
          <p:cNvSpPr txBox="1">
            <a:spLocks noGrp="1"/>
          </p:cNvSpPr>
          <p:nvPr>
            <p:ph type="body" idx="1"/>
          </p:nvPr>
        </p:nvSpPr>
        <p:spPr>
          <a:xfrm>
            <a:off x="609599" y="5013176"/>
            <a:ext cx="6347714" cy="1368152"/>
          </a:xfrm>
          <a:prstGeom prst="rect">
            <a:avLst/>
          </a:prstGeom>
          <a:noFill/>
          <a:ln>
            <a:noFill/>
          </a:ln>
        </p:spPr>
        <p:txBody>
          <a:bodyPr wrap="square" lIns="91425" tIns="45700" rIns="91425" bIns="45700" anchor="t" anchorCtr="0">
            <a:noAutofit/>
          </a:bodyPr>
          <a:lstStyle/>
          <a:p>
            <a:pPr marL="0" marR="0" lvl="0" indent="-81280" algn="l" rtl="0">
              <a:spcBef>
                <a:spcPts val="0"/>
              </a:spcBef>
              <a:spcAft>
                <a:spcPts val="0"/>
              </a:spcAft>
              <a:buClr>
                <a:schemeClr val="accent1"/>
              </a:buClr>
              <a:buSzPct val="80000"/>
              <a:buFont typeface="Noto Sans Symbols"/>
              <a:buNone/>
            </a:pPr>
            <a:r>
              <a:rPr lang="hr-HR" sz="1600" b="1" i="0" u="none" strike="noStrike" cap="none">
                <a:solidFill>
                  <a:srgbClr val="3F3F3F"/>
                </a:solidFill>
                <a:latin typeface="Trebuchet MS"/>
                <a:ea typeface="Trebuchet MS"/>
                <a:cs typeface="Trebuchet MS"/>
                <a:sym typeface="Trebuchet MS"/>
              </a:rPr>
              <a:t>Throughout history, the architecture in Croatia has undergone many changes, but it has preserved its iconic stone houses, particularly along the coast and on the islands. These ones, on the island of Šolta, were built close to one another to shield from the Bura, a strong wind.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09599" y="609600"/>
            <a:ext cx="6347713" cy="13208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Modern housing</a:t>
            </a:r>
          </a:p>
        </p:txBody>
      </p:sp>
      <p:sp>
        <p:nvSpPr>
          <p:cNvPr id="210" name="Shape 210"/>
          <p:cNvSpPr txBox="1">
            <a:spLocks noGrp="1"/>
          </p:cNvSpPr>
          <p:nvPr>
            <p:ph type="body" idx="1"/>
          </p:nvPr>
        </p:nvSpPr>
        <p:spPr>
          <a:xfrm>
            <a:off x="609599" y="2160590"/>
            <a:ext cx="6347714" cy="388077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Croatia, like many other countries today, is faced with ecology problems.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Croatia has many residential buildings that are built in the classic way that waste energy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most significant consumption of energy goes toward heating, water heating and air conditioning.</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Up to 2015, Croatia has 21 passive houses, in which residents consume up to 80% less energy for heating and cooling than in typical housing</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city of Koprivnica, with its population of 31,000, is the national leader in this kind of construction.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09599" y="609600"/>
            <a:ext cx="6347713" cy="1320800"/>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The city of Koprivnica</a:t>
            </a:r>
          </a:p>
        </p:txBody>
      </p:sp>
      <p:sp>
        <p:nvSpPr>
          <p:cNvPr id="216" name="Shape 216"/>
          <p:cNvSpPr txBox="1">
            <a:spLocks noGrp="1"/>
          </p:cNvSpPr>
          <p:nvPr>
            <p:ph type="body" idx="1"/>
          </p:nvPr>
        </p:nvSpPr>
        <p:spPr>
          <a:xfrm>
            <a:off x="628650" y="1412776"/>
            <a:ext cx="7886700" cy="4764187"/>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Koprivnica is the first city with this new housing program called „The new face of Koprivnica”</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goal of this program is to create one part of the city as a green district with low energy buildings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Buildings with A+ energy certificates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It is the winner of the Energy Globe Award in 2015.</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It is also the first smart city in Croatia and seventh in Europe to have an ISO certificate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highest level of certificate - Platinum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28650" y="404664"/>
            <a:ext cx="7886700" cy="577229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The low energy construction in Koprivnica is one of the first examples of this kind in the Republic of Croatia</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 Until September of 2016, three of these types of low energy buildings have been constructed</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Insulation, floor and wall heating systems, solar collectors and a ventilation-controlled monitor were installed – all according to the standards for low energy buildings.</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Flats range from 35 to 66 m2. Within the building, there are 28 flats with 42 parking/garage spaces, that cost a total of 1.4 million Euros  </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Within the same project, low energy housing was constructed called FIRST ECO SANDWICH HOUSE.</a:t>
            </a:r>
          </a:p>
          <a:p>
            <a:pPr marL="342900" marR="0" lvl="0" indent="-342900" algn="l" rtl="0">
              <a:spcBef>
                <a:spcPts val="100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It got its name because of the facade is made from innovative  concrete sandwich panels called ECO SANDWICH PANELS.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descr="Slikovni rezultat za šparna hiža koprivnica"/>
          <p:cNvPicPr preferRelativeResize="0"/>
          <p:nvPr/>
        </p:nvPicPr>
        <p:blipFill rotWithShape="1">
          <a:blip r:embed="rId3">
            <a:alphaModFix/>
          </a:blip>
          <a:srcRect/>
          <a:stretch/>
        </p:blipFill>
        <p:spPr>
          <a:xfrm>
            <a:off x="683568" y="629980"/>
            <a:ext cx="8280666" cy="6226151"/>
          </a:xfrm>
          <a:prstGeom prst="rect">
            <a:avLst/>
          </a:prstGeom>
          <a:noFill/>
          <a:ln>
            <a:noFill/>
          </a:ln>
        </p:spPr>
      </p:pic>
      <p:sp>
        <p:nvSpPr>
          <p:cNvPr id="227" name="Shape 227"/>
          <p:cNvSpPr txBox="1"/>
          <p:nvPr/>
        </p:nvSpPr>
        <p:spPr>
          <a:xfrm>
            <a:off x="683568" y="7430"/>
            <a:ext cx="8293936"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hr-HR" sz="2400" b="0" i="0" u="none" strike="noStrike" cap="none">
                <a:solidFill>
                  <a:schemeClr val="dk1"/>
                </a:solidFill>
                <a:latin typeface="Trebuchet MS"/>
                <a:ea typeface="Trebuchet MS"/>
                <a:cs typeface="Trebuchet MS"/>
                <a:sym typeface="Trebuchet MS"/>
              </a:rPr>
              <a:t>A low energy building in Koprivnica – „Šparna Hiža”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descr="https://apos-koprivnica.hr/wp-content/uploads/2016/01/DSCN1247-1024x768.jpg"/>
          <p:cNvPicPr preferRelativeResize="0"/>
          <p:nvPr/>
        </p:nvPicPr>
        <p:blipFill rotWithShape="1">
          <a:blip r:embed="rId3">
            <a:alphaModFix/>
          </a:blip>
          <a:srcRect/>
          <a:stretch/>
        </p:blipFill>
        <p:spPr>
          <a:xfrm>
            <a:off x="125760" y="575274"/>
            <a:ext cx="6674591" cy="5005944"/>
          </a:xfrm>
          <a:prstGeom prst="rect">
            <a:avLst/>
          </a:prstGeom>
          <a:noFill/>
          <a:ln>
            <a:noFill/>
          </a:ln>
        </p:spPr>
      </p:pic>
      <p:sp>
        <p:nvSpPr>
          <p:cNvPr id="233" name="Shape 233"/>
          <p:cNvSpPr txBox="1"/>
          <p:nvPr/>
        </p:nvSpPr>
        <p:spPr>
          <a:xfrm>
            <a:off x="683568" y="116632"/>
            <a:ext cx="7056784"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hr-HR" sz="2400">
                <a:solidFill>
                  <a:schemeClr val="dk1"/>
                </a:solidFill>
                <a:latin typeface="Trebuchet MS"/>
                <a:ea typeface="Trebuchet MS"/>
                <a:cs typeface="Trebuchet MS"/>
                <a:sym typeface="Trebuchet MS"/>
              </a:rPr>
              <a:t>„First eco sandwich” house in Koprivnica</a:t>
            </a:r>
          </a:p>
        </p:txBody>
      </p:sp>
      <p:pic>
        <p:nvPicPr>
          <p:cNvPr id="234" name="Shape 234" descr="012"/>
          <p:cNvPicPr preferRelativeResize="0"/>
          <p:nvPr/>
        </p:nvPicPr>
        <p:blipFill rotWithShape="1">
          <a:blip r:embed="rId4">
            <a:alphaModFix/>
          </a:blip>
          <a:srcRect/>
          <a:stretch/>
        </p:blipFill>
        <p:spPr>
          <a:xfrm>
            <a:off x="5508104" y="4356003"/>
            <a:ext cx="3080213" cy="23527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03360" y="0"/>
            <a:ext cx="7886700" cy="1325563"/>
          </a:xfrm>
          <a:prstGeom prst="rect">
            <a:avLst/>
          </a:prstGeom>
          <a:noFill/>
          <a:ln>
            <a:noFill/>
          </a:ln>
        </p:spPr>
        <p:txBody>
          <a:bodyPr wrap="square" lIns="91425" tIns="45700" rIns="91425" bIns="45700" anchor="t" anchorCtr="0">
            <a:noAutofit/>
          </a:bodyPr>
          <a:lstStyle/>
          <a:p>
            <a:pPr marL="0" marR="0" lvl="0" indent="-228600" algn="l" rtl="0">
              <a:spcBef>
                <a:spcPts val="0"/>
              </a:spcBef>
              <a:buClr>
                <a:schemeClr val="accent1"/>
              </a:buClr>
              <a:buSzPct val="100000"/>
              <a:buFont typeface="Trebuchet MS"/>
              <a:buNone/>
            </a:pPr>
            <a:r>
              <a:rPr lang="hr-HR" sz="3600" b="0" i="0" u="none" strike="noStrike" cap="none">
                <a:solidFill>
                  <a:schemeClr val="accent1"/>
                </a:solidFill>
                <a:latin typeface="Trebuchet MS"/>
                <a:ea typeface="Trebuchet MS"/>
                <a:cs typeface="Trebuchet MS"/>
                <a:sym typeface="Trebuchet MS"/>
              </a:rPr>
              <a:t>The city of Rijeka</a:t>
            </a:r>
          </a:p>
        </p:txBody>
      </p:sp>
      <p:sp>
        <p:nvSpPr>
          <p:cNvPr id="240" name="Shape 240"/>
          <p:cNvSpPr txBox="1">
            <a:spLocks noGrp="1"/>
          </p:cNvSpPr>
          <p:nvPr>
            <p:ph type="body" idx="1"/>
          </p:nvPr>
        </p:nvSpPr>
        <p:spPr>
          <a:xfrm>
            <a:off x="628650" y="1028093"/>
            <a:ext cx="7886700" cy="435133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hr-HR" sz="1800" b="0" i="0" u="none" strike="noStrike" cap="none">
                <a:solidFill>
                  <a:srgbClr val="3F3F3F"/>
                </a:solidFill>
                <a:latin typeface="Trebuchet MS"/>
                <a:ea typeface="Trebuchet MS"/>
                <a:cs typeface="Trebuchet MS"/>
                <a:sym typeface="Trebuchet MS"/>
              </a:rPr>
              <a:t>In the city of Rijeka, as a part of the project „Innovative residential construction for the Mediterranean”, two buildings were built near the University campus.</a:t>
            </a:r>
          </a:p>
        </p:txBody>
      </p:sp>
      <p:pic>
        <p:nvPicPr>
          <p:cNvPr id="241" name="Shape 241" descr="Slikovni rezultat za trsat rijeka zgrade"/>
          <p:cNvPicPr preferRelativeResize="0"/>
          <p:nvPr/>
        </p:nvPicPr>
        <p:blipFill rotWithShape="1">
          <a:blip r:embed="rId3">
            <a:alphaModFix/>
          </a:blip>
          <a:srcRect/>
          <a:stretch/>
        </p:blipFill>
        <p:spPr>
          <a:xfrm>
            <a:off x="539552" y="2300518"/>
            <a:ext cx="8080584" cy="4552924"/>
          </a:xfrm>
          <a:prstGeom prst="rect">
            <a:avLst/>
          </a:prstGeom>
          <a:noFill/>
          <a:ln>
            <a:noFill/>
          </a:ln>
        </p:spPr>
      </p:pic>
    </p:spTree>
  </p:cSld>
  <p:clrMapOvr>
    <a:masterClrMapping/>
  </p:clrMapOvr>
</p:sld>
</file>

<file path=ppt/theme/theme1.xml><?xml version="1.0" encoding="utf-8"?>
<a:theme xmlns:a="http://schemas.openxmlformats.org/drawingml/2006/main" name="Faseta">
  <a:themeElements>
    <a:clrScheme name="Fas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893</Words>
  <Application>Microsoft Office PowerPoint</Application>
  <PresentationFormat>Prikaz na zaslonu (4:3)</PresentationFormat>
  <Paragraphs>92</Paragraphs>
  <Slides>23</Slides>
  <Notes>23</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23</vt:i4>
      </vt:variant>
    </vt:vector>
  </HeadingPairs>
  <TitlesOfParts>
    <vt:vector size="27" baseType="lpstr">
      <vt:lpstr>Arial</vt:lpstr>
      <vt:lpstr>Noto Sans Symbols</vt:lpstr>
      <vt:lpstr>Trebuchet MS</vt:lpstr>
      <vt:lpstr>Faseta</vt:lpstr>
      <vt:lpstr>How do we live in our country?  </vt:lpstr>
      <vt:lpstr>Introduction</vt:lpstr>
      <vt:lpstr>Croatia’s architecture</vt:lpstr>
      <vt:lpstr>Modern housing</vt:lpstr>
      <vt:lpstr>The city of Koprivnica</vt:lpstr>
      <vt:lpstr>PowerPoint prezentacija</vt:lpstr>
      <vt:lpstr>PowerPoint prezentacija</vt:lpstr>
      <vt:lpstr>PowerPoint prezentacija</vt:lpstr>
      <vt:lpstr>The city of Rijeka</vt:lpstr>
      <vt:lpstr>PowerPoint prezentacija</vt:lpstr>
      <vt:lpstr>PowerPoint prezentacija</vt:lpstr>
      <vt:lpstr> Lanterna peninsula</vt:lpstr>
      <vt:lpstr>PowerPoint prezentacija</vt:lpstr>
      <vt:lpstr>PowerPoint prezentacija</vt:lpstr>
      <vt:lpstr>PowerPoint prezentacija</vt:lpstr>
      <vt:lpstr>Passive house in Žminj</vt:lpstr>
      <vt:lpstr>The city of Labin</vt:lpstr>
      <vt:lpstr>Split – low energy housing</vt:lpstr>
      <vt:lpstr>PowerPoint prezentacija</vt:lpstr>
      <vt:lpstr>Out-patient clinic in Split</vt:lpstr>
      <vt:lpstr> </vt:lpstr>
      <vt:lpstr> </vt:lpstr>
      <vt:lpstr>“FUTURE, WORK, HOME- today’s Planning, tomorrow’s Realization”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live in our country? –</dc:title>
  <dc:creator>Ravnateljica</dc:creator>
  <cp:lastModifiedBy>KATE DAMJANOVIĆ</cp:lastModifiedBy>
  <cp:revision>12</cp:revision>
  <dcterms:modified xsi:type="dcterms:W3CDTF">2019-02-11T07:46:56Z</dcterms:modified>
</cp:coreProperties>
</file>