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Lst>
  <p:sldSz cx="12192000" cy="6858000"/>
  <p:notesSz cx="7559675" cy="106918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hr-H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hr-H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spAutoFit/>
          </a:bodyPr>
          <a:lstStyle/>
          <a:p>
            <a:pPr algn="ctr"/>
            <a:endParaRPr lang="hr-H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hr-H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2A9D69A6-A960-4F30-B0D1-644CC5028FD6}" type="datetime">
              <a:rPr lang="hr-HR" sz="1200" b="0" strike="noStrike" spc="-1">
                <a:solidFill>
                  <a:srgbClr val="8B8B8B"/>
                </a:solidFill>
                <a:latin typeface="Calibri"/>
              </a:rPr>
              <a:t>25.3.2021.</a:t>
            </a:fld>
            <a:endParaRPr lang="hr-HR"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hr-HR"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F2DC8619-4C52-4D1A-AEAB-A96B863CE1CC}" type="slidenum">
              <a:rPr lang="hr-HR" sz="1200" b="0" strike="noStrike" spc="-1">
                <a:solidFill>
                  <a:srgbClr val="8B8B8B"/>
                </a:solidFill>
                <a:latin typeface="Calibri"/>
              </a:rPr>
              <a:t>‹#›</a:t>
            </a:fld>
            <a:endParaRPr lang="hr-HR"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Kliknite za uređivanje oblika teksta</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Druga razina konture</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Treća razina konture</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Četvrta razina kontura</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Peta razina kontura</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Šesta razina kontura</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Sedma razina konture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Click to 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5153EF06-0492-487B-9E7A-27241E4C5EB0}" type="datetime">
              <a:rPr lang="hr-HR" sz="1200" b="0" strike="noStrike" spc="-1">
                <a:solidFill>
                  <a:srgbClr val="8B8B8B"/>
                </a:solidFill>
                <a:latin typeface="Calibri"/>
              </a:rPr>
              <a:t>25.3.2021.</a:t>
            </a:fld>
            <a:endParaRPr lang="hr-HR"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hr-HR"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4C11079E-2DFB-4767-B20E-BB19B9AA33C6}" type="slidenum">
              <a:rPr lang="hr-HR" sz="1200" b="0" strike="noStrike" spc="-1">
                <a:solidFill>
                  <a:srgbClr val="8B8B8B"/>
                </a:solidFill>
                <a:latin typeface="Calibri"/>
              </a:rPr>
              <a:t>‹#›</a:t>
            </a:fld>
            <a:endParaRPr lang="hr-HR"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2" name="CustomShape 1"/>
          <p:cNvSpPr/>
          <p:nvPr/>
        </p:nvSpPr>
        <p:spPr>
          <a:xfrm>
            <a:off x="0" y="0"/>
            <a:ext cx="12191760" cy="685764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p:style>
      </p:sp>
      <p:pic>
        <p:nvPicPr>
          <p:cNvPr id="83" name="Picture 4"/>
          <p:cNvPicPr/>
          <p:nvPr/>
        </p:nvPicPr>
        <p:blipFill>
          <a:blip r:embed="rId2">
            <a:alphaModFix amt="50000"/>
          </a:blip>
          <a:srcRect t="7542" b="17458"/>
          <a:stretch/>
        </p:blipFill>
        <p:spPr>
          <a:xfrm>
            <a:off x="0" y="0"/>
            <a:ext cx="12191760" cy="6857640"/>
          </a:xfrm>
          <a:prstGeom prst="rect">
            <a:avLst/>
          </a:prstGeom>
          <a:ln>
            <a:noFill/>
          </a:ln>
        </p:spPr>
      </p:pic>
      <p:sp>
        <p:nvSpPr>
          <p:cNvPr id="84" name="TextShape 2"/>
          <p:cNvSpPr txBox="1"/>
          <p:nvPr/>
        </p:nvSpPr>
        <p:spPr>
          <a:xfrm>
            <a:off x="1523880" y="1122480"/>
            <a:ext cx="9143640" cy="2900160"/>
          </a:xfrm>
          <a:prstGeom prst="rect">
            <a:avLst/>
          </a:prstGeom>
          <a:noFill/>
          <a:ln>
            <a:noFill/>
          </a:ln>
        </p:spPr>
        <p:txBody>
          <a:bodyPr anchor="b">
            <a:normAutofit/>
          </a:bodyPr>
          <a:lstStyle/>
          <a:p>
            <a:pPr algn="ctr">
              <a:lnSpc>
                <a:spcPct val="90000"/>
              </a:lnSpc>
            </a:pPr>
            <a:r>
              <a:rPr lang="en-US" sz="6000" b="0" strike="noStrike" spc="-1">
                <a:solidFill>
                  <a:srgbClr val="FFFFFF"/>
                </a:solidFill>
                <a:latin typeface="Calibri Light"/>
              </a:rPr>
              <a:t>Easter in Croatia</a:t>
            </a:r>
            <a:endParaRPr lang="en-US" sz="6000" b="0" strike="noStrike" spc="-1">
              <a:solidFill>
                <a:srgbClr val="000000"/>
              </a:solidFill>
              <a:latin typeface="Calibri"/>
            </a:endParaRPr>
          </a:p>
        </p:txBody>
      </p:sp>
      <p:sp>
        <p:nvSpPr>
          <p:cNvPr id="85" name="TextShape 3"/>
          <p:cNvSpPr txBox="1"/>
          <p:nvPr/>
        </p:nvSpPr>
        <p:spPr>
          <a:xfrm>
            <a:off x="1523880" y="4159440"/>
            <a:ext cx="9143640" cy="1098000"/>
          </a:xfrm>
          <a:prstGeom prst="rect">
            <a:avLst/>
          </a:prstGeom>
          <a:noFill/>
          <a:ln>
            <a:noFill/>
          </a:ln>
        </p:spPr>
        <p:txBody>
          <a:bodyPr>
            <a:normAutofit/>
          </a:bodyPr>
          <a:lstStyle/>
          <a:p>
            <a:pPr algn="ctr">
              <a:lnSpc>
                <a:spcPct val="90000"/>
              </a:lnSpc>
              <a:spcBef>
                <a:spcPts val="1001"/>
              </a:spcBef>
            </a:pPr>
            <a:r>
              <a:rPr lang="hr-HR" sz="2400" b="0" strike="noStrike" spc="-1">
                <a:solidFill>
                  <a:srgbClr val="FFFFFF"/>
                </a:solidFill>
                <a:latin typeface="Calibri"/>
              </a:rPr>
              <a:t>  </a:t>
            </a:r>
            <a:endParaRPr lang="hr-H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1000"/>
                                  </p:stCondLst>
                                  <p:iterate>
                                    <p:tmAbs val="100"/>
                                  </p:iterate>
                                  <p:childTnLst>
                                    <p:set>
                                      <p:cBhvr>
                                        <p:cTn id="6" dur="1" fill="hold">
                                          <p:stCondLst>
                                            <p:cond delay="0"/>
                                          </p:stCondLst>
                                        </p:cTn>
                                        <p:tgtEl>
                                          <p:spTgt spid="84"/>
                                        </p:tgtEl>
                                        <p:attrNameLst>
                                          <p:attrName>style.visibility</p:attrName>
                                        </p:attrNameLst>
                                      </p:cBhvr>
                                      <p:to>
                                        <p:strVal val="visible"/>
                                      </p:to>
                                    </p:set>
                                    <p:animEffect transition="in" filter="fade">
                                      <p:cBhvr additive="repl">
                                        <p:cTn id="7" dur="7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 name="TextShape 1"/>
          <p:cNvSpPr txBox="1"/>
          <p:nvPr/>
        </p:nvSpPr>
        <p:spPr>
          <a:xfrm>
            <a:off x="4965480" y="629280"/>
            <a:ext cx="6586200" cy="1285920"/>
          </a:xfrm>
          <a:prstGeom prst="rect">
            <a:avLst/>
          </a:prstGeom>
          <a:noFill/>
          <a:ln>
            <a:noFill/>
          </a:ln>
        </p:spPr>
        <p:txBody>
          <a:bodyPr anchor="b">
            <a:normAutofit/>
          </a:bodyPr>
          <a:lstStyle/>
          <a:p>
            <a:pPr>
              <a:lnSpc>
                <a:spcPct val="90000"/>
              </a:lnSpc>
            </a:pPr>
            <a:r>
              <a:rPr lang="en-US" sz="4400" b="0" strike="noStrike" spc="-1">
                <a:solidFill>
                  <a:srgbClr val="000000"/>
                </a:solidFill>
                <a:latin typeface="Calibri Light"/>
              </a:rPr>
              <a:t>Introduction</a:t>
            </a:r>
            <a:endParaRPr lang="en-US" sz="4400" b="0" strike="noStrike" spc="-1">
              <a:solidFill>
                <a:srgbClr val="000000"/>
              </a:solidFill>
              <a:latin typeface="Calibri"/>
            </a:endParaRPr>
          </a:p>
        </p:txBody>
      </p:sp>
      <p:sp>
        <p:nvSpPr>
          <p:cNvPr id="87" name="TextShape 2"/>
          <p:cNvSpPr txBox="1"/>
          <p:nvPr/>
        </p:nvSpPr>
        <p:spPr>
          <a:xfrm>
            <a:off x="4965480" y="2438280"/>
            <a:ext cx="6586200" cy="378504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Here in Croatia we take Easter very seriously, and as a result there are countless events and special traditions to experience.</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Easter is an enjoyable time where families come together to celebrate, eat delicious traditional Easter food and, of course, pay homage to, what Easter is all about, Jesus.</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Some may be familiar to you and some may be new, so let's jump right into it.</a:t>
            </a:r>
          </a:p>
          <a:p>
            <a:pPr>
              <a:lnSpc>
                <a:spcPct val="90000"/>
              </a:lnSpc>
              <a:spcBef>
                <a:spcPts val="1001"/>
              </a:spcBef>
            </a:pPr>
            <a:endParaRPr lang="en-US" sz="2000" b="0" strike="noStrike" spc="-1">
              <a:solidFill>
                <a:srgbClr val="000000"/>
              </a:solidFill>
              <a:latin typeface="Calibri"/>
            </a:endParaRPr>
          </a:p>
          <a:p>
            <a:pPr>
              <a:lnSpc>
                <a:spcPct val="90000"/>
              </a:lnSpc>
              <a:spcBef>
                <a:spcPts val="1001"/>
              </a:spcBef>
            </a:pPr>
            <a:endParaRPr lang="en-US" sz="2000" b="0" strike="noStrike" spc="-1">
              <a:solidFill>
                <a:srgbClr val="000000"/>
              </a:solidFill>
              <a:latin typeface="Calibri"/>
            </a:endParaRPr>
          </a:p>
        </p:txBody>
      </p:sp>
      <p:sp>
        <p:nvSpPr>
          <p:cNvPr id="88" name="Line 3"/>
          <p:cNvSpPr/>
          <p:nvPr/>
        </p:nvSpPr>
        <p:spPr>
          <a:xfrm>
            <a:off x="5080680" y="2115000"/>
            <a:ext cx="6309360" cy="0"/>
          </a:xfrm>
          <a:prstGeom prst="line">
            <a:avLst/>
          </a:prstGeom>
          <a:ln w="19080">
            <a:solidFill>
              <a:srgbClr val="9F6759"/>
            </a:solidFill>
          </a:ln>
        </p:spPr>
        <p:style>
          <a:lnRef idx="1">
            <a:schemeClr val="accent1"/>
          </a:lnRef>
          <a:fillRef idx="0">
            <a:schemeClr val="accent1"/>
          </a:fillRef>
          <a:effectRef idx="0">
            <a:schemeClr val="accent1"/>
          </a:effectRef>
          <a:fontRef idx="minor"/>
        </p:style>
      </p:sp>
      <p:pic>
        <p:nvPicPr>
          <p:cNvPr id="89" name="Picture 6"/>
          <p:cNvPicPr/>
          <p:nvPr/>
        </p:nvPicPr>
        <p:blipFill>
          <a:blip r:embed="rId2"/>
          <a:stretch/>
        </p:blipFill>
        <p:spPr>
          <a:xfrm>
            <a:off x="-3600" y="548640"/>
            <a:ext cx="4637880" cy="5618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 name="TextShape 1"/>
          <p:cNvSpPr txBox="1"/>
          <p:nvPr/>
        </p:nvSpPr>
        <p:spPr>
          <a:xfrm>
            <a:off x="4965480" y="629280"/>
            <a:ext cx="6586200" cy="1285920"/>
          </a:xfrm>
          <a:prstGeom prst="rect">
            <a:avLst/>
          </a:prstGeom>
          <a:noFill/>
          <a:ln>
            <a:noFill/>
          </a:ln>
        </p:spPr>
        <p:txBody>
          <a:bodyPr anchor="b">
            <a:normAutofit/>
          </a:bodyPr>
          <a:lstStyle/>
          <a:p>
            <a:pPr>
              <a:lnSpc>
                <a:spcPct val="90000"/>
              </a:lnSpc>
            </a:pPr>
            <a:r>
              <a:rPr lang="en-US" sz="4400" b="0" strike="noStrike" spc="-1">
                <a:solidFill>
                  <a:srgbClr val="000000"/>
                </a:solidFill>
                <a:latin typeface="Calibri Light"/>
              </a:rPr>
              <a:t>The Christian celebration</a:t>
            </a:r>
            <a:endParaRPr lang="en-US" sz="4400" b="0" strike="noStrike" spc="-1">
              <a:solidFill>
                <a:srgbClr val="000000"/>
              </a:solidFill>
              <a:latin typeface="Calibri"/>
            </a:endParaRPr>
          </a:p>
        </p:txBody>
      </p:sp>
      <p:sp>
        <p:nvSpPr>
          <p:cNvPr id="91" name="TextShape 2"/>
          <p:cNvSpPr txBox="1"/>
          <p:nvPr/>
        </p:nvSpPr>
        <p:spPr>
          <a:xfrm>
            <a:off x="4965480" y="2438280"/>
            <a:ext cx="6586200" cy="378504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Easter is the  greatest holiday in Christianity. It is the day when Jesus Christ was resurrected. </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The day commemorating his resurrection is celebrated 40 days before Ash Wednesday (Cro. " Pepelnica"). Those 40 days is a time called Lent.</a:t>
            </a:r>
          </a:p>
        </p:txBody>
      </p:sp>
      <p:pic>
        <p:nvPicPr>
          <p:cNvPr id="92" name="Picture 4"/>
          <p:cNvPicPr/>
          <p:nvPr/>
        </p:nvPicPr>
        <p:blipFill>
          <a:blip r:embed="rId2"/>
          <a:srcRect l="27068" r="28495"/>
          <a:stretch/>
        </p:blipFill>
        <p:spPr>
          <a:xfrm>
            <a:off x="0" y="0"/>
            <a:ext cx="4635360" cy="6857640"/>
          </a:xfrm>
          <a:prstGeom prst="rect">
            <a:avLst/>
          </a:prstGeom>
          <a:ln>
            <a:noFill/>
          </a:ln>
        </p:spPr>
      </p:pic>
      <p:sp>
        <p:nvSpPr>
          <p:cNvPr id="93" name="Line 3"/>
          <p:cNvSpPr/>
          <p:nvPr/>
        </p:nvSpPr>
        <p:spPr>
          <a:xfrm>
            <a:off x="5080680" y="2115000"/>
            <a:ext cx="6309360" cy="0"/>
          </a:xfrm>
          <a:prstGeom prst="line">
            <a:avLst/>
          </a:prstGeom>
          <a:ln w="19080">
            <a:solidFill>
              <a:srgbClr val="FEF78B"/>
            </a:solidFill>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Traditions</a:t>
            </a:r>
            <a:endParaRPr lang="en-US" sz="4400" b="0" strike="noStrike" spc="-1">
              <a:solidFill>
                <a:srgbClr val="000000"/>
              </a:solidFill>
              <a:latin typeface="Calibri"/>
            </a:endParaRPr>
          </a:p>
        </p:txBody>
      </p:sp>
      <p:sp>
        <p:nvSpPr>
          <p:cNvPr id="95" name="TextShape 2"/>
          <p:cNvSpPr txBox="1"/>
          <p:nvPr/>
        </p:nvSpPr>
        <p:spPr>
          <a:xfrm>
            <a:off x="838080" y="1427400"/>
            <a:ext cx="10515240" cy="513900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Traditionally food is brought to the church on Holy Saturday to be blessed before a massive Easter breakfast.</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One of the main traditions of Easter in Croatia is egg dying. In the northwest part of Croatia, these dyed eggs are called "pisanice" or "pisanci" and they symbolise resurrection.</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The eggs are colored using hot water and many different additives (examples: leaves, red onion skins, oak or walnut bark, etc.). In this way, you get red- or brown-colored eggs. You can also use other vegetables like beet and parsley if you don’t have any of the given examples.</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There were many more egg coloring techniques, but sadly they were lost to the sands of time.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 name="TextShape 1"/>
          <p:cNvSpPr txBox="1"/>
          <p:nvPr/>
        </p:nvSpPr>
        <p:spPr>
          <a:xfrm>
            <a:off x="5021280" y="551880"/>
            <a:ext cx="6586200" cy="515124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In order to apply the coloring technique, the egg is covered in wax which is peeled off after coloring.</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We also use a tool called "Kličica" to make white ornaments and designs on the eggs. Some housewives decorate the egg using a knife and creating intricate details.</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Another easter custom called "Matkanje". Before the "pisanice" were prepared as a gift for someone special. The "pisanice" were used for egg fighting (matkanje). A friend would make a statement to strengthen their friendship even more. Because of that, pisanice also have  become a symbol of friendship.</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To preserve this heritage, the techniques are passed down from one generation to another.</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If you would like to try this very traditional and old way of coloring eggs here is a link to a video showing you how: </a:t>
            </a:r>
            <a:r>
              <a:rPr lang="en-US" sz="2000" b="0" strike="noStrike" spc="-1">
                <a:solidFill>
                  <a:srgbClr val="000000"/>
                </a:solidFill>
                <a:latin typeface="Calibri"/>
                <a:ea typeface="Calibri"/>
              </a:rPr>
              <a:t>https://youtu.be/voL6B-jJbsU</a:t>
            </a:r>
            <a:endParaRPr lang="en-US" sz="2000" b="0" strike="noStrike" spc="-1">
              <a:solidFill>
                <a:srgbClr val="000000"/>
              </a:solidFill>
              <a:latin typeface="Calibri"/>
            </a:endParaRPr>
          </a:p>
        </p:txBody>
      </p:sp>
      <p:pic>
        <p:nvPicPr>
          <p:cNvPr id="97" name="Picture 4"/>
          <p:cNvPicPr/>
          <p:nvPr/>
        </p:nvPicPr>
        <p:blipFill>
          <a:blip r:embed="rId2"/>
          <a:srcRect l="24513" r="30713"/>
          <a:stretch/>
        </p:blipFill>
        <p:spPr>
          <a:xfrm>
            <a:off x="0" y="0"/>
            <a:ext cx="4635360" cy="6857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99" name="TextShape 2"/>
          <p:cNvSpPr txBox="1"/>
          <p:nvPr/>
        </p:nvSpPr>
        <p:spPr>
          <a:xfrm>
            <a:off x="6600240" y="556920"/>
            <a:ext cx="4753080" cy="1672200"/>
          </a:xfrm>
          <a:prstGeom prst="rect">
            <a:avLst/>
          </a:prstGeom>
          <a:noFill/>
          <a:ln>
            <a:noFill/>
          </a:ln>
        </p:spPr>
        <p:txBody>
          <a:bodyPr anchor="ctr">
            <a:normAutofit/>
          </a:bodyPr>
          <a:lstStyle/>
          <a:p>
            <a:pPr>
              <a:lnSpc>
                <a:spcPct val="90000"/>
              </a:lnSpc>
            </a:pPr>
            <a:r>
              <a:rPr lang="en-US" sz="4000" b="0" strike="noStrike" spc="-1">
                <a:solidFill>
                  <a:srgbClr val="000000"/>
                </a:solidFill>
                <a:latin typeface="Calibri Light"/>
              </a:rPr>
              <a:t>Food</a:t>
            </a:r>
            <a:endParaRPr lang="en-US" sz="4000" b="0" strike="noStrike" spc="-1">
              <a:solidFill>
                <a:srgbClr val="000000"/>
              </a:solidFill>
              <a:latin typeface="Calibri"/>
            </a:endParaRPr>
          </a:p>
        </p:txBody>
      </p:sp>
      <p:pic>
        <p:nvPicPr>
          <p:cNvPr id="100" name="Picture 4"/>
          <p:cNvPicPr/>
          <p:nvPr/>
        </p:nvPicPr>
        <p:blipFill>
          <a:blip r:embed="rId2"/>
          <a:srcRect l="15439" r="17510"/>
          <a:stretch/>
        </p:blipFill>
        <p:spPr>
          <a:xfrm>
            <a:off x="-4680" y="0"/>
            <a:ext cx="3005640" cy="3339360"/>
          </a:xfrm>
          <a:prstGeom prst="rect">
            <a:avLst/>
          </a:prstGeom>
          <a:ln>
            <a:noFill/>
          </a:ln>
        </p:spPr>
      </p:pic>
      <p:pic>
        <p:nvPicPr>
          <p:cNvPr id="101" name="Picture 6"/>
          <p:cNvPicPr/>
          <p:nvPr/>
        </p:nvPicPr>
        <p:blipFill>
          <a:blip r:embed="rId3"/>
          <a:srcRect l="10970" r="28582"/>
          <a:stretch/>
        </p:blipFill>
        <p:spPr>
          <a:xfrm>
            <a:off x="3198240" y="0"/>
            <a:ext cx="2990880" cy="3339360"/>
          </a:xfrm>
          <a:prstGeom prst="rect">
            <a:avLst/>
          </a:prstGeom>
          <a:ln>
            <a:noFill/>
          </a:ln>
        </p:spPr>
      </p:pic>
      <p:pic>
        <p:nvPicPr>
          <p:cNvPr id="102" name="Picture 7"/>
          <p:cNvPicPr/>
          <p:nvPr/>
        </p:nvPicPr>
        <p:blipFill>
          <a:blip r:embed="rId4"/>
          <a:srcRect l="8268"/>
          <a:stretch/>
        </p:blipFill>
        <p:spPr>
          <a:xfrm>
            <a:off x="0" y="3518280"/>
            <a:ext cx="6188760" cy="3339360"/>
          </a:xfrm>
          <a:prstGeom prst="rect">
            <a:avLst/>
          </a:prstGeom>
          <a:ln>
            <a:noFill/>
          </a:ln>
        </p:spPr>
      </p:pic>
      <p:sp>
        <p:nvSpPr>
          <p:cNvPr id="103" name="TextShape 3"/>
          <p:cNvSpPr txBox="1"/>
          <p:nvPr/>
        </p:nvSpPr>
        <p:spPr>
          <a:xfrm>
            <a:off x="6600240" y="2413800"/>
            <a:ext cx="4753080" cy="369432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Food is a an very important part when its Easter time in Croatia, especially Easter breakfast where you will find your table spread with a variety of delicious treats.</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Here are some examples of food you will see in Easter time: hard boiled eggs, Easter ham, radishes, spring onions, Slavonian bagles, štrukli (a cottage cheese pastry), plaited sweet bread , Easter bread dolls, kuglof ,sirnica (a round sweet bread-like dessert), etc.</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 name="TextShape 1"/>
          <p:cNvSpPr txBox="1"/>
          <p:nvPr/>
        </p:nvSpPr>
        <p:spPr>
          <a:xfrm>
            <a:off x="4965480" y="629280"/>
            <a:ext cx="6586200" cy="1285920"/>
          </a:xfrm>
          <a:prstGeom prst="rect">
            <a:avLst/>
          </a:prstGeom>
          <a:noFill/>
          <a:ln>
            <a:noFill/>
          </a:ln>
        </p:spPr>
        <p:txBody>
          <a:bodyPr anchor="b">
            <a:normAutofit/>
          </a:bodyPr>
          <a:lstStyle/>
          <a:p>
            <a:pPr>
              <a:lnSpc>
                <a:spcPct val="90000"/>
              </a:lnSpc>
            </a:pPr>
            <a:r>
              <a:rPr lang="en-US" sz="4400" b="0" strike="noStrike" spc="-1">
                <a:solidFill>
                  <a:srgbClr val="000000"/>
                </a:solidFill>
                <a:latin typeface="Calibri Light"/>
              </a:rPr>
              <a:t>Sirnica</a:t>
            </a:r>
            <a:endParaRPr lang="en-US" sz="4400" b="0" strike="noStrike" spc="-1">
              <a:solidFill>
                <a:srgbClr val="000000"/>
              </a:solidFill>
              <a:latin typeface="Calibri"/>
            </a:endParaRPr>
          </a:p>
        </p:txBody>
      </p:sp>
      <p:sp>
        <p:nvSpPr>
          <p:cNvPr id="105" name="TextShape 2"/>
          <p:cNvSpPr txBox="1"/>
          <p:nvPr/>
        </p:nvSpPr>
        <p:spPr>
          <a:xfrm>
            <a:off x="4965480" y="2438280"/>
            <a:ext cx="6586200" cy="378504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Sirnica is a traditional dalmatian sweet cake which is carved in with a knife.</a:t>
            </a: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ea typeface="Calibri"/>
              </a:rPr>
              <a:t>Sirnica eaten to celebrate the end of Lent, because it contains many eggs. Together with Easter eggs, sirnica has remained the centrepiece of the family Easter breakfast in areas where it is eaten.</a:t>
            </a:r>
            <a:endParaRPr lang="en-US" sz="2000" b="0" strike="noStrike" spc="-1">
              <a:solidFill>
                <a:srgbClr val="000000"/>
              </a:solidFill>
              <a:latin typeface="Calibri"/>
            </a:endParaRPr>
          </a:p>
          <a:p>
            <a:pPr>
              <a:lnSpc>
                <a:spcPct val="90000"/>
              </a:lnSpc>
              <a:spcBef>
                <a:spcPts val="1001"/>
              </a:spcBef>
            </a:pPr>
            <a:endParaRPr lang="en-US" sz="2000" b="0" strike="noStrike" spc="-1">
              <a:solidFill>
                <a:srgbClr val="000000"/>
              </a:solidFill>
              <a:latin typeface="Calibri"/>
            </a:endParaRPr>
          </a:p>
          <a:p>
            <a:pPr>
              <a:lnSpc>
                <a:spcPct val="90000"/>
              </a:lnSpc>
              <a:spcBef>
                <a:spcPts val="1001"/>
              </a:spcBef>
            </a:pPr>
            <a:endParaRPr lang="en-US" sz="2000" b="0" strike="noStrike" spc="-1">
              <a:solidFill>
                <a:srgbClr val="000000"/>
              </a:solidFill>
              <a:latin typeface="Calibri"/>
            </a:endParaRPr>
          </a:p>
          <a:p>
            <a:pPr>
              <a:lnSpc>
                <a:spcPct val="90000"/>
              </a:lnSpc>
              <a:spcBef>
                <a:spcPts val="1001"/>
              </a:spcBef>
            </a:pPr>
            <a:endParaRPr lang="en-US" sz="20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ea typeface="Calibri"/>
              </a:rPr>
              <a:t>Here is a video if you want to make it: https://youtu.be/rfi_cOdZbPs</a:t>
            </a:r>
            <a:endParaRPr lang="en-US" sz="2000" b="0" strike="noStrike" spc="-1">
              <a:solidFill>
                <a:srgbClr val="000000"/>
              </a:solidFill>
              <a:latin typeface="Calibri"/>
            </a:endParaRPr>
          </a:p>
        </p:txBody>
      </p:sp>
      <p:pic>
        <p:nvPicPr>
          <p:cNvPr id="106" name="Picture 4"/>
          <p:cNvPicPr/>
          <p:nvPr/>
        </p:nvPicPr>
        <p:blipFill>
          <a:blip r:embed="rId2"/>
          <a:srcRect l="2164" r="12541"/>
          <a:stretch/>
        </p:blipFill>
        <p:spPr>
          <a:xfrm>
            <a:off x="0" y="0"/>
            <a:ext cx="4635360" cy="6857640"/>
          </a:xfrm>
          <a:prstGeom prst="rect">
            <a:avLst/>
          </a:prstGeom>
          <a:ln>
            <a:noFill/>
          </a:ln>
        </p:spPr>
      </p:pic>
      <p:sp>
        <p:nvSpPr>
          <p:cNvPr id="107" name="Line 3"/>
          <p:cNvSpPr/>
          <p:nvPr/>
        </p:nvSpPr>
        <p:spPr>
          <a:xfrm>
            <a:off x="5080680" y="2115000"/>
            <a:ext cx="6309360" cy="0"/>
          </a:xfrm>
          <a:prstGeom prst="line">
            <a:avLst/>
          </a:prstGeom>
          <a:ln w="19080">
            <a:solidFill>
              <a:srgbClr val="D3932B"/>
            </a:solidFill>
          </a:ln>
        </p:spPr>
        <p:style>
          <a:lnRef idx="1">
            <a:schemeClr val="accent1"/>
          </a:lnRef>
          <a:fillRef idx="0">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CustomShape 1"/>
          <p:cNvSpPr/>
          <p:nvPr/>
        </p:nvSpPr>
        <p:spPr>
          <a:xfrm>
            <a:off x="0" y="0"/>
            <a:ext cx="1218852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09" name="TextShape 2"/>
          <p:cNvSpPr txBox="1"/>
          <p:nvPr/>
        </p:nvSpPr>
        <p:spPr>
          <a:xfrm>
            <a:off x="6563880" y="554040"/>
            <a:ext cx="4789440" cy="1662480"/>
          </a:xfrm>
          <a:prstGeom prst="rect">
            <a:avLst/>
          </a:prstGeom>
          <a:noFill/>
          <a:ln>
            <a:noFill/>
          </a:ln>
        </p:spPr>
        <p:txBody>
          <a:bodyPr anchor="ctr">
            <a:normAutofit/>
          </a:bodyPr>
          <a:lstStyle/>
          <a:p>
            <a:pPr>
              <a:lnSpc>
                <a:spcPct val="90000"/>
              </a:lnSpc>
            </a:pPr>
            <a:r>
              <a:rPr lang="en-US" sz="4000" b="0" strike="noStrike" spc="-1">
                <a:solidFill>
                  <a:srgbClr val="000000"/>
                </a:solidFill>
                <a:latin typeface="Calibri Light"/>
              </a:rPr>
              <a:t>Student works</a:t>
            </a:r>
            <a:endParaRPr lang="en-US" sz="4000" b="0" strike="noStrike" spc="-1">
              <a:solidFill>
                <a:srgbClr val="000000"/>
              </a:solidFill>
              <a:latin typeface="Calibri"/>
            </a:endParaRPr>
          </a:p>
        </p:txBody>
      </p:sp>
      <p:pic>
        <p:nvPicPr>
          <p:cNvPr id="110" name="Picture 4"/>
          <p:cNvPicPr/>
          <p:nvPr/>
        </p:nvPicPr>
        <p:blipFill>
          <a:blip r:embed="rId2"/>
          <a:srcRect l="32189" r="10256"/>
          <a:stretch/>
        </p:blipFill>
        <p:spPr>
          <a:xfrm>
            <a:off x="0" y="0"/>
            <a:ext cx="3002760" cy="3912480"/>
          </a:xfrm>
          <a:prstGeom prst="rect">
            <a:avLst/>
          </a:prstGeom>
          <a:ln>
            <a:noFill/>
          </a:ln>
        </p:spPr>
      </p:pic>
      <p:pic>
        <p:nvPicPr>
          <p:cNvPr id="111" name="Picture 7"/>
          <p:cNvPicPr/>
          <p:nvPr/>
        </p:nvPicPr>
        <p:blipFill>
          <a:blip r:embed="rId3"/>
          <a:srcRect r="5" b="1722"/>
          <a:stretch/>
        </p:blipFill>
        <p:spPr>
          <a:xfrm>
            <a:off x="3180240" y="0"/>
            <a:ext cx="3016080" cy="2223000"/>
          </a:xfrm>
          <a:prstGeom prst="rect">
            <a:avLst/>
          </a:prstGeom>
          <a:ln>
            <a:noFill/>
          </a:ln>
        </p:spPr>
      </p:pic>
      <p:pic>
        <p:nvPicPr>
          <p:cNvPr id="112" name="Picture 6"/>
          <p:cNvPicPr/>
          <p:nvPr/>
        </p:nvPicPr>
        <p:blipFill>
          <a:blip r:embed="rId4"/>
          <a:srcRect l="12189" r="6736"/>
          <a:stretch/>
        </p:blipFill>
        <p:spPr>
          <a:xfrm>
            <a:off x="0" y="4079880"/>
            <a:ext cx="3002760" cy="2777760"/>
          </a:xfrm>
          <a:prstGeom prst="rect">
            <a:avLst/>
          </a:prstGeom>
          <a:ln>
            <a:noFill/>
          </a:ln>
        </p:spPr>
      </p:pic>
      <p:pic>
        <p:nvPicPr>
          <p:cNvPr id="113" name="Picture 5"/>
          <p:cNvPicPr/>
          <p:nvPr/>
        </p:nvPicPr>
        <p:blipFill>
          <a:blip r:embed="rId5"/>
          <a:srcRect t="4509" r="5" b="4644"/>
          <a:stretch/>
        </p:blipFill>
        <p:spPr>
          <a:xfrm>
            <a:off x="3180240" y="2395080"/>
            <a:ext cx="3016080" cy="2054880"/>
          </a:xfrm>
          <a:prstGeom prst="rect">
            <a:avLst/>
          </a:prstGeom>
          <a:ln>
            <a:noFill/>
          </a:ln>
        </p:spPr>
      </p:pic>
      <p:pic>
        <p:nvPicPr>
          <p:cNvPr id="114" name="Picture 8"/>
          <p:cNvPicPr/>
          <p:nvPr/>
        </p:nvPicPr>
        <p:blipFill>
          <a:blip r:embed="rId6"/>
          <a:srcRect t="12761" r="-6" b="31825"/>
          <a:stretch/>
        </p:blipFill>
        <p:spPr>
          <a:xfrm>
            <a:off x="3180240" y="4629240"/>
            <a:ext cx="3016080" cy="2228400"/>
          </a:xfrm>
          <a:prstGeom prst="rect">
            <a:avLst/>
          </a:prstGeom>
          <a:ln>
            <a:noFill/>
          </a:ln>
        </p:spPr>
      </p:pic>
      <p:sp>
        <p:nvSpPr>
          <p:cNvPr id="115" name="TextShape 3"/>
          <p:cNvSpPr txBox="1"/>
          <p:nvPr/>
        </p:nvSpPr>
        <p:spPr>
          <a:xfrm>
            <a:off x="6563880" y="2412000"/>
            <a:ext cx="4789440" cy="371340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000" b="0" strike="noStrike" spc="-1">
                <a:solidFill>
                  <a:srgbClr val="000000"/>
                </a:solidFill>
                <a:latin typeface="Calibri"/>
              </a:rPr>
              <a:t>Two days before spring break, the </a:t>
            </a:r>
            <a:r>
              <a:rPr lang="en-US" sz="2000" b="0" strike="noStrike" spc="-1">
                <a:solidFill>
                  <a:srgbClr val="000000"/>
                </a:solidFill>
                <a:latin typeface="Calibri"/>
                <a:ea typeface="Calibri"/>
              </a:rPr>
              <a:t> student body association "Dobrići" organizes a fundraiser of student's artwork to mark the nearing of Easter.</a:t>
            </a:r>
            <a:endParaRPr lang="en-US" sz="2000" b="0" strike="noStrike" spc="-1">
              <a:solidFill>
                <a:srgbClr val="000000"/>
              </a:solidFill>
              <a:latin typeface="Calibri"/>
            </a:endParaRPr>
          </a:p>
          <a:p>
            <a:pPr>
              <a:lnSpc>
                <a:spcPct val="90000"/>
              </a:lnSpc>
              <a:spcBef>
                <a:spcPts val="1001"/>
              </a:spcBef>
            </a:pPr>
            <a:endParaRPr lang="en-US" sz="2000" b="0" strike="noStrike" spc="-1">
              <a:solidFill>
                <a:srgbClr val="000000"/>
              </a:solidFill>
              <a:latin typeface="Calibri"/>
            </a:endParaRPr>
          </a:p>
        </p:txBody>
      </p:sp>
      <p:sp>
        <p:nvSpPr>
          <p:cNvPr id="116" name="CustomShape 4"/>
          <p:cNvSpPr/>
          <p:nvPr/>
        </p:nvSpPr>
        <p:spPr>
          <a:xfrm>
            <a:off x="6300360" y="6404400"/>
            <a:ext cx="6137280" cy="366120"/>
          </a:xfrm>
          <a:prstGeom prst="rect">
            <a:avLst/>
          </a:prstGeom>
          <a:noFill/>
          <a:ln>
            <a:noFill/>
          </a:ln>
        </p:spPr>
        <p:style>
          <a:lnRef idx="0">
            <a:scrgbClr r="0" g="0" b="0"/>
          </a:lnRef>
          <a:fillRef idx="0">
            <a:scrgbClr r="0" g="0" b="0"/>
          </a:fillRef>
          <a:effectRef idx="0">
            <a:scrgbClr r="0" g="0" b="0"/>
          </a:effectRef>
          <a:fontRef idx="minor"/>
        </p:style>
        <p:txBody>
          <a:bodyPr>
            <a:spAutoFit/>
          </a:bodyPr>
          <a:lstStyle/>
          <a:p>
            <a:pPr>
              <a:lnSpc>
                <a:spcPct val="100000"/>
              </a:lnSpc>
            </a:pPr>
            <a:r>
              <a:rPr lang="hr-HR" sz="1800" b="0" strike="noStrike" spc="-1">
                <a:solidFill>
                  <a:srgbClr val="000000"/>
                </a:solidFill>
                <a:latin typeface="Calibri"/>
              </a:rPr>
              <a:t>Made by: Dorotea Đeladinov, Marija Tomkić and Marko Kačić</a:t>
            </a:r>
            <a:endParaRPr lang="hr-H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657</Words>
  <Application>Microsoft Office PowerPoint</Application>
  <PresentationFormat>Široki zaslon</PresentationFormat>
  <Paragraphs>32</Paragraphs>
  <Slides>8</Slides>
  <Notes>0</Notes>
  <HiddenSlides>0</HiddenSlides>
  <MMClips>0</MMClips>
  <ScaleCrop>false</ScaleCrop>
  <HeadingPairs>
    <vt:vector size="6" baseType="variant">
      <vt:variant>
        <vt:lpstr>Korišteni fontovi</vt:lpstr>
      </vt:variant>
      <vt:variant>
        <vt:i4>7</vt:i4>
      </vt:variant>
      <vt:variant>
        <vt:lpstr>Tema</vt:lpstr>
      </vt:variant>
      <vt:variant>
        <vt:i4>2</vt:i4>
      </vt:variant>
      <vt:variant>
        <vt:lpstr>Naslovi slajdova</vt:lpstr>
      </vt:variant>
      <vt:variant>
        <vt:i4>8</vt:i4>
      </vt:variant>
    </vt:vector>
  </HeadingPairs>
  <TitlesOfParts>
    <vt:vector size="17" baseType="lpstr">
      <vt:lpstr>Arial</vt:lpstr>
      <vt:lpstr>Calibri</vt:lpstr>
      <vt:lpstr>Calibri Light</vt:lpstr>
      <vt:lpstr>DejaVu Sans</vt:lpstr>
      <vt:lpstr>Symbol</vt:lpstr>
      <vt:lpstr>Times New Roman</vt:lpstr>
      <vt:lpstr>Wingdings</vt:lpstr>
      <vt:lpstr>Office Theme</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Mirjana Dodig</dc:creator>
  <dc:description/>
  <cp:lastModifiedBy>Mirjana Dodig</cp:lastModifiedBy>
  <cp:revision>498</cp:revision>
  <dcterms:created xsi:type="dcterms:W3CDTF">2021-03-09T15:40:44Z</dcterms:created>
  <dcterms:modified xsi:type="dcterms:W3CDTF">2021-03-25T14:58:31Z</dcterms:modified>
  <dc:language>hr-HR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